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85">
          <p15:clr>
            <a:srgbClr val="A4A3A4"/>
          </p15:clr>
        </p15:guide>
        <p15:guide id="2" pos="392">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85" orient="horz"/>
        <p:guide pos="392"/>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34ef4c32d8a67ff_5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6" name="Google Shape;156;g134ef4c32d8a67ff_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6ea95c7880_0_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3" name="Google Shape;163;g26ea95c7880_0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cca8f8b81d_0_6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To further explore the data, we plotted Average amount spent on different products first based on age and then customer’s marital status.The plots are colored by products.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The first</a:t>
            </a:r>
            <a:r>
              <a:rPr lang="en-US"/>
              <a:t> bar chart reveals wine as the predominant spending category across all ages, peaking with the 66-75 group, followed by meat. Other categories like fish, fruits, and sweets are less favored, while gold maintains a steady, modest appeal. Moreover customers in the oldest age group tend to spend the most among all age groups.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The bar chart highlights spending by relationship status, showing widows as top spenders across all categories, with a strong preference for wines. Across the board, wines dominate expenditures, followed by meat, reflecting similar spending patterns among all relationship statuses.</a:t>
            </a:r>
            <a:endParaRPr/>
          </a:p>
        </p:txBody>
      </p:sp>
      <p:sp>
        <p:nvSpPr>
          <p:cNvPr id="172" name="Google Shape;172;g2cca8f8b81d_0_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34ef4c32d8a67ff_1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0" name="Google Shape;180;g134ef4c32d8a67ff_1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7" name="Google Shape;187;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6ec5c8caff_1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 name="Google Shape;94;g26ec5c8caff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6ea95c7880_0_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3" name="Google Shape;103;g26ea95c7880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34ef4c32d8a67ff_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0" name="Google Shape;110;g134ef4c32d8a67ff_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34ef4c32d8a67ff_1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9" name="Google Shape;119;g134ef4c32d8a67ff_1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34ef4c32d8a67ff_1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6" name="Google Shape;126;g134ef4c32d8a67ff_1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34ef4c32d8a67ff_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 name="Google Shape;133;g134ef4c32d8a67ff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34ef4c32d8a67ff_9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0" name="Google Shape;140;g134ef4c32d8a67ff_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34ef4c32d8a67ff_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34ef4c32d8a67ff_7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g134ef4c32d8a67ff_7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p:cSld name="1_Title page">
    <p:bg>
      <p:bgPr>
        <a:solidFill>
          <a:srgbClr val="262626"/>
        </a:solidFill>
      </p:bgPr>
    </p:bg>
    <p:spTree>
      <p:nvGrpSpPr>
        <p:cNvPr id="13" name="Shape 13"/>
        <p:cNvGrpSpPr/>
        <p:nvPr/>
      </p:nvGrpSpPr>
      <p:grpSpPr>
        <a:xfrm>
          <a:off x="0" y="0"/>
          <a:ext cx="0" cy="0"/>
          <a:chOff x="0" y="0"/>
          <a:chExt cx="0" cy="0"/>
        </a:xfrm>
      </p:grpSpPr>
      <p:grpSp>
        <p:nvGrpSpPr>
          <p:cNvPr id="14" name="Google Shape;14;p2"/>
          <p:cNvGrpSpPr/>
          <p:nvPr/>
        </p:nvGrpSpPr>
        <p:grpSpPr>
          <a:xfrm>
            <a:off x="633304" y="-648376"/>
            <a:ext cx="733465" cy="2367520"/>
            <a:chOff x="685136" y="-246616"/>
            <a:chExt cx="733465" cy="2367520"/>
          </a:xfrm>
        </p:grpSpPr>
        <p:sp>
          <p:nvSpPr>
            <p:cNvPr id="15" name="Google Shape;15;p2"/>
            <p:cNvSpPr/>
            <p:nvPr/>
          </p:nvSpPr>
          <p:spPr>
            <a:xfrm>
              <a:off x="685136" y="-246616"/>
              <a:ext cx="733465" cy="2367520"/>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tab-rgb.eps" id="16" name="Google Shape;16;p2"/>
            <p:cNvPicPr preferRelativeResize="0"/>
            <p:nvPr/>
          </p:nvPicPr>
          <p:blipFill rotWithShape="1">
            <a:blip r:embed="rId2">
              <a:alphaModFix/>
            </a:blip>
            <a:srcRect b="0" l="0" r="0" t="0"/>
            <a:stretch/>
          </p:blipFill>
          <p:spPr>
            <a:xfrm>
              <a:off x="807308" y="1380149"/>
              <a:ext cx="489120" cy="620806"/>
            </a:xfrm>
            <a:prstGeom prst="rect">
              <a:avLst/>
            </a:prstGeom>
            <a:noFill/>
            <a:ln>
              <a:noFill/>
            </a:ln>
          </p:spPr>
        </p:pic>
      </p:grpSp>
      <p:sp>
        <p:nvSpPr>
          <p:cNvPr id="17" name="Google Shape;17;p2"/>
          <p:cNvSpPr txBox="1"/>
          <p:nvPr>
            <p:ph type="title"/>
          </p:nvPr>
        </p:nvSpPr>
        <p:spPr>
          <a:xfrm>
            <a:off x="502903" y="2766523"/>
            <a:ext cx="7734221" cy="1114494"/>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4000"/>
              <a:buFont typeface="Arial"/>
              <a:buNone/>
              <a:defRPr b="1" i="0" sz="40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2"/>
          <p:cNvSpPr txBox="1"/>
          <p:nvPr>
            <p:ph idx="1" type="body"/>
          </p:nvPr>
        </p:nvSpPr>
        <p:spPr>
          <a:xfrm>
            <a:off x="530694" y="4709821"/>
            <a:ext cx="7734222" cy="277654"/>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0"/>
              </a:spcBef>
              <a:spcAft>
                <a:spcPts val="0"/>
              </a:spcAft>
              <a:buSzPts val="1100"/>
              <a:buNone/>
              <a:defRPr b="1" sz="1100">
                <a:solidFill>
                  <a:srgbClr val="A6A6A6"/>
                </a:solidFill>
                <a:latin typeface="Arial"/>
                <a:ea typeface="Arial"/>
                <a:cs typeface="Arial"/>
                <a:sym typeface="Arial"/>
              </a:defRPr>
            </a:lvl1pPr>
            <a:lvl2pPr indent="-342900" lvl="1" marL="914400" algn="l">
              <a:lnSpc>
                <a:spcPct val="100000"/>
              </a:lnSpc>
              <a:spcBef>
                <a:spcPts val="1800"/>
              </a:spcBef>
              <a:spcAft>
                <a:spcPts val="0"/>
              </a:spcAft>
              <a:buClr>
                <a:schemeClr val="dk1"/>
              </a:buClr>
              <a:buSzPts val="1800"/>
              <a:buChar char="–"/>
              <a:defRPr/>
            </a:lvl2pPr>
            <a:lvl3pPr indent="-342900" lvl="2" marL="1371600" algn="l">
              <a:lnSpc>
                <a:spcPct val="100000"/>
              </a:lnSpc>
              <a:spcBef>
                <a:spcPts val="1800"/>
              </a:spcBef>
              <a:spcAft>
                <a:spcPts val="0"/>
              </a:spcAft>
              <a:buClr>
                <a:schemeClr val="dk1"/>
              </a:buClr>
              <a:buSzPts val="1800"/>
              <a:buChar char="•"/>
              <a:defRPr/>
            </a:lvl3pPr>
            <a:lvl4pPr indent="-342900" lvl="3" marL="1828800" algn="l">
              <a:lnSpc>
                <a:spcPct val="100000"/>
              </a:lnSpc>
              <a:spcBef>
                <a:spcPts val="1800"/>
              </a:spcBef>
              <a:spcAft>
                <a:spcPts val="0"/>
              </a:spcAft>
              <a:buClr>
                <a:schemeClr val="dk1"/>
              </a:buClr>
              <a:buSzPts val="1800"/>
              <a:buChar char="–"/>
              <a:defRPr/>
            </a:lvl4pPr>
            <a:lvl5pPr indent="-342900" lvl="4" marL="2286000" algn="l">
              <a:lnSpc>
                <a:spcPct val="100000"/>
              </a:lnSpc>
              <a:spcBef>
                <a:spcPts val="1800"/>
              </a:spcBef>
              <a:spcAft>
                <a:spcPts val="0"/>
              </a:spcAft>
              <a:buClr>
                <a:schemeClr val="dk1"/>
              </a:buClr>
              <a:buSzPts val="1800"/>
              <a:buChar char="»"/>
              <a:defRPr/>
            </a:lvl5pPr>
            <a:lvl6pPr indent="-342900" lvl="5" marL="2743200" algn="l">
              <a:lnSpc>
                <a:spcPct val="100000"/>
              </a:lnSpc>
              <a:spcBef>
                <a:spcPts val="180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9" name="Google Shape;19;p2"/>
          <p:cNvSpPr txBox="1"/>
          <p:nvPr>
            <p:ph idx="2" type="body"/>
          </p:nvPr>
        </p:nvSpPr>
        <p:spPr>
          <a:xfrm>
            <a:off x="530694" y="2443859"/>
            <a:ext cx="7734222" cy="252412"/>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0"/>
              </a:spcBef>
              <a:spcAft>
                <a:spcPts val="0"/>
              </a:spcAft>
              <a:buSzPts val="1800"/>
              <a:buNone/>
              <a:defRPr b="0" sz="1800">
                <a:solidFill>
                  <a:srgbClr val="A6A6A6"/>
                </a:solidFill>
                <a:latin typeface="Arial"/>
                <a:ea typeface="Arial"/>
                <a:cs typeface="Arial"/>
                <a:sym typeface="Arial"/>
              </a:defRPr>
            </a:lvl1pPr>
            <a:lvl2pPr indent="-342900" lvl="1" marL="914400" algn="l">
              <a:lnSpc>
                <a:spcPct val="100000"/>
              </a:lnSpc>
              <a:spcBef>
                <a:spcPts val="1800"/>
              </a:spcBef>
              <a:spcAft>
                <a:spcPts val="0"/>
              </a:spcAft>
              <a:buClr>
                <a:schemeClr val="dk1"/>
              </a:buClr>
              <a:buSzPts val="1800"/>
              <a:buChar char="–"/>
              <a:defRPr/>
            </a:lvl2pPr>
            <a:lvl3pPr indent="-342900" lvl="2" marL="1371600" algn="l">
              <a:lnSpc>
                <a:spcPct val="100000"/>
              </a:lnSpc>
              <a:spcBef>
                <a:spcPts val="1800"/>
              </a:spcBef>
              <a:spcAft>
                <a:spcPts val="0"/>
              </a:spcAft>
              <a:buClr>
                <a:schemeClr val="dk1"/>
              </a:buClr>
              <a:buSzPts val="1800"/>
              <a:buChar char="•"/>
              <a:defRPr/>
            </a:lvl3pPr>
            <a:lvl4pPr indent="-342900" lvl="3" marL="1828800" algn="l">
              <a:lnSpc>
                <a:spcPct val="100000"/>
              </a:lnSpc>
              <a:spcBef>
                <a:spcPts val="1800"/>
              </a:spcBef>
              <a:spcAft>
                <a:spcPts val="0"/>
              </a:spcAft>
              <a:buClr>
                <a:schemeClr val="dk1"/>
              </a:buClr>
              <a:buSzPts val="1800"/>
              <a:buChar char="–"/>
              <a:defRPr/>
            </a:lvl4pPr>
            <a:lvl5pPr indent="-342900" lvl="4" marL="2286000" algn="l">
              <a:lnSpc>
                <a:spcPct val="100000"/>
              </a:lnSpc>
              <a:spcBef>
                <a:spcPts val="1800"/>
              </a:spcBef>
              <a:spcAft>
                <a:spcPts val="0"/>
              </a:spcAft>
              <a:buClr>
                <a:schemeClr val="dk1"/>
              </a:buClr>
              <a:buSzPts val="1800"/>
              <a:buChar char="»"/>
              <a:defRPr/>
            </a:lvl5pPr>
            <a:lvl6pPr indent="-342900" lvl="5" marL="2743200" algn="l">
              <a:lnSpc>
                <a:spcPct val="100000"/>
              </a:lnSpc>
              <a:spcBef>
                <a:spcPts val="180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0" name="Google Shape;20;p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only: white">
  <p:cSld name="Content only: white">
    <p:spTree>
      <p:nvGrpSpPr>
        <p:cNvPr id="21" name="Shape 21"/>
        <p:cNvGrpSpPr/>
        <p:nvPr/>
      </p:nvGrpSpPr>
      <p:grpSpPr>
        <a:xfrm>
          <a:off x="0" y="0"/>
          <a:ext cx="0" cy="0"/>
          <a:chOff x="0" y="0"/>
          <a:chExt cx="0" cy="0"/>
        </a:xfrm>
      </p:grpSpPr>
      <p:sp>
        <p:nvSpPr>
          <p:cNvPr id="22" name="Google Shape;22;p3"/>
          <p:cNvSpPr txBox="1"/>
          <p:nvPr>
            <p:ph type="ctrTitle"/>
          </p:nvPr>
        </p:nvSpPr>
        <p:spPr>
          <a:xfrm>
            <a:off x="529827" y="759070"/>
            <a:ext cx="8004391" cy="699065"/>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404041"/>
              </a:buClr>
              <a:buSzPts val="3000"/>
              <a:buFont typeface="Arial"/>
              <a:buNone/>
              <a:defRPr b="1" i="0" sz="3000" cap="none">
                <a:solidFill>
                  <a:srgbClr val="40404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
          <p:cNvSpPr/>
          <p:nvPr/>
        </p:nvSpPr>
        <p:spPr>
          <a:xfrm>
            <a:off x="0" y="957832"/>
            <a:ext cx="82664" cy="387197"/>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4" name="Google Shape;24;p3"/>
          <p:cNvSpPr txBox="1"/>
          <p:nvPr>
            <p:ph idx="1" type="body"/>
          </p:nvPr>
        </p:nvSpPr>
        <p:spPr>
          <a:xfrm>
            <a:off x="4833956" y="284947"/>
            <a:ext cx="3700462" cy="252412"/>
          </a:xfrm>
          <a:prstGeom prst="rect">
            <a:avLst/>
          </a:prstGeom>
          <a:noFill/>
          <a:ln>
            <a:noFill/>
          </a:ln>
        </p:spPr>
        <p:txBody>
          <a:bodyPr anchorCtr="0" anchor="t" bIns="45700" lIns="91425" spcFirstLastPara="1" rIns="91425" wrap="square" tIns="45700">
            <a:noAutofit/>
          </a:bodyPr>
          <a:lstStyle>
            <a:lvl1pPr indent="-228600" lvl="0" marL="457200" algn="r">
              <a:lnSpc>
                <a:spcPct val="100000"/>
              </a:lnSpc>
              <a:spcBef>
                <a:spcPts val="0"/>
              </a:spcBef>
              <a:spcAft>
                <a:spcPts val="0"/>
              </a:spcAft>
              <a:buSzPts val="1100"/>
              <a:buNone/>
              <a:defRPr b="0" i="0" sz="1100">
                <a:solidFill>
                  <a:srgbClr val="A6A6A6"/>
                </a:solidFill>
                <a:latin typeface="Arial"/>
                <a:ea typeface="Arial"/>
                <a:cs typeface="Arial"/>
                <a:sym typeface="Arial"/>
              </a:defRPr>
            </a:lvl1pPr>
            <a:lvl2pPr indent="-342900" lvl="1" marL="914400" algn="l">
              <a:lnSpc>
                <a:spcPct val="100000"/>
              </a:lnSpc>
              <a:spcBef>
                <a:spcPts val="1800"/>
              </a:spcBef>
              <a:spcAft>
                <a:spcPts val="0"/>
              </a:spcAft>
              <a:buClr>
                <a:schemeClr val="dk1"/>
              </a:buClr>
              <a:buSzPts val="1800"/>
              <a:buChar char="–"/>
              <a:defRPr/>
            </a:lvl2pPr>
            <a:lvl3pPr indent="-342900" lvl="2" marL="1371600" algn="l">
              <a:lnSpc>
                <a:spcPct val="100000"/>
              </a:lnSpc>
              <a:spcBef>
                <a:spcPts val="1800"/>
              </a:spcBef>
              <a:spcAft>
                <a:spcPts val="0"/>
              </a:spcAft>
              <a:buClr>
                <a:schemeClr val="dk1"/>
              </a:buClr>
              <a:buSzPts val="1800"/>
              <a:buChar char="•"/>
              <a:defRPr/>
            </a:lvl3pPr>
            <a:lvl4pPr indent="-342900" lvl="3" marL="1828800" algn="l">
              <a:lnSpc>
                <a:spcPct val="100000"/>
              </a:lnSpc>
              <a:spcBef>
                <a:spcPts val="1800"/>
              </a:spcBef>
              <a:spcAft>
                <a:spcPts val="0"/>
              </a:spcAft>
              <a:buClr>
                <a:schemeClr val="dk1"/>
              </a:buClr>
              <a:buSzPts val="1800"/>
              <a:buChar char="–"/>
              <a:defRPr/>
            </a:lvl4pPr>
            <a:lvl5pPr indent="-342900" lvl="4" marL="2286000" algn="l">
              <a:lnSpc>
                <a:spcPct val="100000"/>
              </a:lnSpc>
              <a:spcBef>
                <a:spcPts val="1800"/>
              </a:spcBef>
              <a:spcAft>
                <a:spcPts val="0"/>
              </a:spcAft>
              <a:buClr>
                <a:schemeClr val="dk1"/>
              </a:buClr>
              <a:buSzPts val="1800"/>
              <a:buChar char="»"/>
              <a:defRPr/>
            </a:lvl5pPr>
            <a:lvl6pPr indent="-342900" lvl="5" marL="2743200" algn="l">
              <a:lnSpc>
                <a:spcPct val="100000"/>
              </a:lnSpc>
              <a:spcBef>
                <a:spcPts val="180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5" name="Google Shape;25;p3"/>
          <p:cNvSpPr txBox="1"/>
          <p:nvPr/>
        </p:nvSpPr>
        <p:spPr>
          <a:xfrm>
            <a:off x="3556000" y="3541059"/>
            <a:ext cx="18466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6" name="Google Shape;26;p3"/>
          <p:cNvSpPr txBox="1"/>
          <p:nvPr>
            <p:ph idx="2" type="body"/>
          </p:nvPr>
        </p:nvSpPr>
        <p:spPr>
          <a:xfrm>
            <a:off x="518824" y="1629404"/>
            <a:ext cx="8015594" cy="2810633"/>
          </a:xfrm>
          <a:prstGeom prst="rect">
            <a:avLst/>
          </a:prstGeom>
          <a:noFill/>
          <a:ln>
            <a:noFill/>
          </a:ln>
        </p:spPr>
        <p:txBody>
          <a:bodyPr anchorCtr="0" anchor="t" bIns="45700" lIns="91425" spcFirstLastPara="1" rIns="91425" wrap="square" tIns="45700">
            <a:normAutofit/>
          </a:bodyPr>
          <a:lstStyle>
            <a:lvl1pPr indent="-342900" lvl="0" marL="457200" marR="0" algn="l">
              <a:lnSpc>
                <a:spcPct val="100000"/>
              </a:lnSpc>
              <a:spcBef>
                <a:spcPts val="0"/>
              </a:spcBef>
              <a:spcAft>
                <a:spcPts val="0"/>
              </a:spcAft>
              <a:buClr>
                <a:srgbClr val="7F7F7F"/>
              </a:buClr>
              <a:buSzPts val="1800"/>
              <a:buFont typeface="Arial"/>
              <a:buAutoNum type="arabicPeriod"/>
              <a:defRPr sz="1800">
                <a:solidFill>
                  <a:srgbClr val="404041"/>
                </a:solidFill>
                <a:latin typeface="Arial"/>
                <a:ea typeface="Arial"/>
                <a:cs typeface="Arial"/>
                <a:sym typeface="Arial"/>
              </a:defRPr>
            </a:lvl1pPr>
            <a:lvl2pPr indent="-330200" lvl="1" marL="914400" algn="l">
              <a:lnSpc>
                <a:spcPct val="100000"/>
              </a:lnSpc>
              <a:spcBef>
                <a:spcPts val="1800"/>
              </a:spcBef>
              <a:spcAft>
                <a:spcPts val="0"/>
              </a:spcAft>
              <a:buClr>
                <a:srgbClr val="404041"/>
              </a:buClr>
              <a:buSzPts val="1600"/>
              <a:buChar char="–"/>
              <a:defRPr sz="1600">
                <a:solidFill>
                  <a:srgbClr val="404041"/>
                </a:solidFill>
                <a:latin typeface="Arial"/>
                <a:ea typeface="Arial"/>
                <a:cs typeface="Arial"/>
                <a:sym typeface="Arial"/>
              </a:defRPr>
            </a:lvl2pPr>
            <a:lvl3pPr indent="-330200" lvl="2" marL="1371600" algn="l">
              <a:lnSpc>
                <a:spcPct val="100000"/>
              </a:lnSpc>
              <a:spcBef>
                <a:spcPts val="1800"/>
              </a:spcBef>
              <a:spcAft>
                <a:spcPts val="0"/>
              </a:spcAft>
              <a:buClr>
                <a:srgbClr val="404041"/>
              </a:buClr>
              <a:buSzPts val="1600"/>
              <a:buChar char="•"/>
              <a:defRPr sz="1600">
                <a:solidFill>
                  <a:srgbClr val="404041"/>
                </a:solidFill>
                <a:latin typeface="Arial"/>
                <a:ea typeface="Arial"/>
                <a:cs typeface="Arial"/>
                <a:sym typeface="Arial"/>
              </a:defRPr>
            </a:lvl3pPr>
            <a:lvl4pPr indent="-330200" lvl="3" marL="1828800" algn="l">
              <a:lnSpc>
                <a:spcPct val="100000"/>
              </a:lnSpc>
              <a:spcBef>
                <a:spcPts val="1800"/>
              </a:spcBef>
              <a:spcAft>
                <a:spcPts val="0"/>
              </a:spcAft>
              <a:buClr>
                <a:srgbClr val="404041"/>
              </a:buClr>
              <a:buSzPts val="1600"/>
              <a:buChar char="–"/>
              <a:defRPr sz="1600">
                <a:solidFill>
                  <a:srgbClr val="404041"/>
                </a:solidFill>
                <a:latin typeface="Arial"/>
                <a:ea typeface="Arial"/>
                <a:cs typeface="Arial"/>
                <a:sym typeface="Arial"/>
              </a:defRPr>
            </a:lvl4pPr>
            <a:lvl5pPr indent="-330200" lvl="4" marL="2286000" algn="l">
              <a:lnSpc>
                <a:spcPct val="100000"/>
              </a:lnSpc>
              <a:spcBef>
                <a:spcPts val="1800"/>
              </a:spcBef>
              <a:spcAft>
                <a:spcPts val="0"/>
              </a:spcAft>
              <a:buClr>
                <a:srgbClr val="404041"/>
              </a:buClr>
              <a:buSzPts val="1600"/>
              <a:buChar char="»"/>
              <a:defRPr sz="1600">
                <a:solidFill>
                  <a:srgbClr val="404041"/>
                </a:solidFill>
                <a:latin typeface="Arial"/>
                <a:ea typeface="Arial"/>
                <a:cs typeface="Arial"/>
                <a:sym typeface="Arial"/>
              </a:defRPr>
            </a:lvl5pPr>
            <a:lvl6pPr indent="-342900" lvl="5" marL="2743200" algn="l">
              <a:lnSpc>
                <a:spcPct val="100000"/>
              </a:lnSpc>
              <a:spcBef>
                <a:spcPts val="180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grpSp>
        <p:nvGrpSpPr>
          <p:cNvPr id="27" name="Google Shape;27;p3"/>
          <p:cNvGrpSpPr/>
          <p:nvPr/>
        </p:nvGrpSpPr>
        <p:grpSpPr>
          <a:xfrm>
            <a:off x="-30788" y="4661517"/>
            <a:ext cx="9228667" cy="528963"/>
            <a:chOff x="-30788" y="4661517"/>
            <a:chExt cx="9228667" cy="528963"/>
          </a:xfrm>
        </p:grpSpPr>
        <p:sp>
          <p:nvSpPr>
            <p:cNvPr id="28" name="Google Shape;28;p3"/>
            <p:cNvSpPr/>
            <p:nvPr/>
          </p:nvSpPr>
          <p:spPr>
            <a:xfrm>
              <a:off x="-30788" y="4734807"/>
              <a:ext cx="9228667" cy="455673"/>
            </a:xfrm>
            <a:prstGeom prst="rect">
              <a:avLst/>
            </a:prstGeom>
            <a:solidFill>
              <a:srgbClr val="69030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9" name="Google Shape;29;p3"/>
            <p:cNvSpPr/>
            <p:nvPr/>
          </p:nvSpPr>
          <p:spPr>
            <a:xfrm>
              <a:off x="635303" y="4661517"/>
              <a:ext cx="387197" cy="528963"/>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tab-rgb.eps" id="30" name="Google Shape;30;p3"/>
            <p:cNvPicPr preferRelativeResize="0"/>
            <p:nvPr/>
          </p:nvPicPr>
          <p:blipFill rotWithShape="1">
            <a:blip r:embed="rId2">
              <a:alphaModFix/>
            </a:blip>
            <a:srcRect b="0" l="0" r="0" t="0"/>
            <a:stretch/>
          </p:blipFill>
          <p:spPr>
            <a:xfrm>
              <a:off x="699798" y="4726863"/>
              <a:ext cx="258207" cy="327725"/>
            </a:xfrm>
            <a:prstGeom prst="rect">
              <a:avLst/>
            </a:prstGeom>
            <a:noFill/>
            <a:ln>
              <a:noFill/>
            </a:ln>
          </p:spPr>
        </p:pic>
        <p:sp>
          <p:nvSpPr>
            <p:cNvPr id="31" name="Google Shape;31;p3"/>
            <p:cNvSpPr txBox="1"/>
            <p:nvPr/>
          </p:nvSpPr>
          <p:spPr>
            <a:xfrm>
              <a:off x="1030972" y="4823737"/>
              <a:ext cx="3613600" cy="230832"/>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Arial"/>
                  <a:ea typeface="Arial"/>
                  <a:cs typeface="Arial"/>
                  <a:sym typeface="Arial"/>
                </a:rPr>
                <a:t>INDIANA UNIVERSITY BLOOMINGTON</a:t>
              </a:r>
              <a:endParaRPr b="0" i="0" sz="1400" u="none" cap="none" strike="noStrike">
                <a:solidFill>
                  <a:srgbClr val="000000"/>
                </a:solidFill>
                <a:latin typeface="Arial"/>
                <a:ea typeface="Arial"/>
                <a:cs typeface="Arial"/>
                <a:sym typeface="Arial"/>
              </a:endParaRPr>
            </a:p>
          </p:txBody>
        </p:sp>
      </p:grpSp>
      <p:sp>
        <p:nvSpPr>
          <p:cNvPr id="32" name="Google Shape;32;p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with IUPUI lockup">
  <p:cSld name="Closing slide with IUPUI lockup">
    <p:bg>
      <p:bgPr>
        <a:solidFill>
          <a:srgbClr val="690304"/>
        </a:solidFill>
      </p:bgPr>
    </p:bg>
    <p:spTree>
      <p:nvGrpSpPr>
        <p:cNvPr id="33" name="Shape 33"/>
        <p:cNvGrpSpPr/>
        <p:nvPr/>
      </p:nvGrpSpPr>
      <p:grpSpPr>
        <a:xfrm>
          <a:off x="0" y="0"/>
          <a:ext cx="0" cy="0"/>
          <a:chOff x="0" y="0"/>
          <a:chExt cx="0" cy="0"/>
        </a:xfrm>
      </p:grpSpPr>
      <p:sp>
        <p:nvSpPr>
          <p:cNvPr id="34" name="Google Shape;34;p4"/>
          <p:cNvSpPr txBox="1"/>
          <p:nvPr>
            <p:ph idx="1" type="body"/>
          </p:nvPr>
        </p:nvSpPr>
        <p:spPr>
          <a:xfrm>
            <a:off x="536602" y="680397"/>
            <a:ext cx="7859185" cy="2721665"/>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0"/>
              </a:spcBef>
              <a:spcAft>
                <a:spcPts val="0"/>
              </a:spcAft>
              <a:buSzPts val="1800"/>
              <a:buNone/>
              <a:defRPr sz="1800">
                <a:solidFill>
                  <a:schemeClr val="lt1"/>
                </a:solidFill>
                <a:latin typeface="Arial"/>
                <a:ea typeface="Arial"/>
                <a:cs typeface="Arial"/>
                <a:sym typeface="Arial"/>
              </a:defRPr>
            </a:lvl1pPr>
            <a:lvl2pPr indent="-228600" lvl="1" marL="914400" algn="l">
              <a:lnSpc>
                <a:spcPct val="100000"/>
              </a:lnSpc>
              <a:spcBef>
                <a:spcPts val="1800"/>
              </a:spcBef>
              <a:spcAft>
                <a:spcPts val="0"/>
              </a:spcAft>
              <a:buClr>
                <a:schemeClr val="lt1"/>
              </a:buClr>
              <a:buSzPts val="1600"/>
              <a:buNone/>
              <a:defRPr sz="1600">
                <a:solidFill>
                  <a:schemeClr val="lt1"/>
                </a:solidFill>
                <a:latin typeface="Arial"/>
                <a:ea typeface="Arial"/>
                <a:cs typeface="Arial"/>
                <a:sym typeface="Arial"/>
              </a:defRPr>
            </a:lvl2pPr>
            <a:lvl3pPr indent="-228600" lvl="2" marL="1371600" algn="l">
              <a:lnSpc>
                <a:spcPct val="100000"/>
              </a:lnSpc>
              <a:spcBef>
                <a:spcPts val="1800"/>
              </a:spcBef>
              <a:spcAft>
                <a:spcPts val="0"/>
              </a:spcAft>
              <a:buClr>
                <a:schemeClr val="lt1"/>
              </a:buClr>
              <a:buSzPts val="1600"/>
              <a:buNone/>
              <a:defRPr sz="1600">
                <a:solidFill>
                  <a:schemeClr val="lt1"/>
                </a:solidFill>
                <a:latin typeface="Arial"/>
                <a:ea typeface="Arial"/>
                <a:cs typeface="Arial"/>
                <a:sym typeface="Arial"/>
              </a:defRPr>
            </a:lvl3pPr>
            <a:lvl4pPr indent="-228600" lvl="3" marL="1828800" algn="l">
              <a:lnSpc>
                <a:spcPct val="100000"/>
              </a:lnSpc>
              <a:spcBef>
                <a:spcPts val="1800"/>
              </a:spcBef>
              <a:spcAft>
                <a:spcPts val="0"/>
              </a:spcAft>
              <a:buClr>
                <a:schemeClr val="lt1"/>
              </a:buClr>
              <a:buSzPts val="1600"/>
              <a:buNone/>
              <a:defRPr sz="1600">
                <a:solidFill>
                  <a:schemeClr val="lt1"/>
                </a:solidFill>
                <a:latin typeface="Arial"/>
                <a:ea typeface="Arial"/>
                <a:cs typeface="Arial"/>
                <a:sym typeface="Arial"/>
              </a:defRPr>
            </a:lvl4pPr>
            <a:lvl5pPr indent="-330200" lvl="4" marL="2286000" algn="l">
              <a:lnSpc>
                <a:spcPct val="100000"/>
              </a:lnSpc>
              <a:spcBef>
                <a:spcPts val="1800"/>
              </a:spcBef>
              <a:spcAft>
                <a:spcPts val="0"/>
              </a:spcAft>
              <a:buClr>
                <a:schemeClr val="lt1"/>
              </a:buClr>
              <a:buSzPts val="1600"/>
              <a:buChar char="»"/>
              <a:defRPr sz="1600">
                <a:solidFill>
                  <a:schemeClr val="lt1"/>
                </a:solidFill>
                <a:latin typeface="Arial"/>
                <a:ea typeface="Arial"/>
                <a:cs typeface="Arial"/>
                <a:sym typeface="Arial"/>
              </a:defRPr>
            </a:lvl5pPr>
            <a:lvl6pPr indent="-342900" lvl="5" marL="2743200" algn="l">
              <a:lnSpc>
                <a:spcPct val="100000"/>
              </a:lnSpc>
              <a:spcBef>
                <a:spcPts val="180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5" name="Google Shape;35;p4"/>
          <p:cNvSpPr/>
          <p:nvPr/>
        </p:nvSpPr>
        <p:spPr>
          <a:xfrm>
            <a:off x="-15847" y="680397"/>
            <a:ext cx="82664" cy="387197"/>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36" name="Google Shape;36;p4"/>
          <p:cNvSpPr/>
          <p:nvPr/>
        </p:nvSpPr>
        <p:spPr>
          <a:xfrm>
            <a:off x="631042" y="4235585"/>
            <a:ext cx="536130" cy="922081"/>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id="37" name="Google Shape;37;p4"/>
          <p:cNvPicPr preferRelativeResize="0"/>
          <p:nvPr/>
        </p:nvPicPr>
        <p:blipFill rotWithShape="1">
          <a:blip r:embed="rId2">
            <a:alphaModFix/>
          </a:blip>
          <a:srcRect b="28717" l="11083" r="-1556" t="-147"/>
          <a:stretch/>
        </p:blipFill>
        <p:spPr>
          <a:xfrm>
            <a:off x="1240484" y="4147274"/>
            <a:ext cx="4622227" cy="457200"/>
          </a:xfrm>
          <a:prstGeom prst="rect">
            <a:avLst/>
          </a:prstGeom>
          <a:noFill/>
          <a:ln>
            <a:noFill/>
          </a:ln>
        </p:spPr>
      </p:pic>
      <p:pic>
        <p:nvPicPr>
          <p:cNvPr descr="tab-rgb.eps" id="38" name="Google Shape;38;p4"/>
          <p:cNvPicPr preferRelativeResize="0"/>
          <p:nvPr/>
        </p:nvPicPr>
        <p:blipFill rotWithShape="1">
          <a:blip r:embed="rId3">
            <a:alphaModFix/>
          </a:blip>
          <a:srcRect b="0" l="0" r="0" t="0"/>
          <a:stretch/>
        </p:blipFill>
        <p:spPr>
          <a:xfrm>
            <a:off x="720345" y="4326066"/>
            <a:ext cx="357525" cy="453783"/>
          </a:xfrm>
          <a:prstGeom prst="rect">
            <a:avLst/>
          </a:prstGeom>
          <a:noFill/>
          <a:ln>
            <a:noFill/>
          </a:ln>
        </p:spPr>
      </p:pic>
      <p:sp>
        <p:nvSpPr>
          <p:cNvPr id="39" name="Google Shape;39;p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only: black">
  <p:cSld name="1_Content only: black">
    <p:bg>
      <p:bgPr>
        <a:solidFill>
          <a:srgbClr val="262626"/>
        </a:solidFill>
      </p:bgPr>
    </p:bg>
    <p:spTree>
      <p:nvGrpSpPr>
        <p:cNvPr id="40" name="Shape 40"/>
        <p:cNvGrpSpPr/>
        <p:nvPr/>
      </p:nvGrpSpPr>
      <p:grpSpPr>
        <a:xfrm>
          <a:off x="0" y="0"/>
          <a:ext cx="0" cy="0"/>
          <a:chOff x="0" y="0"/>
          <a:chExt cx="0" cy="0"/>
        </a:xfrm>
      </p:grpSpPr>
      <p:sp>
        <p:nvSpPr>
          <p:cNvPr id="41" name="Google Shape;41;p5"/>
          <p:cNvSpPr txBox="1"/>
          <p:nvPr>
            <p:ph type="ctrTitle"/>
          </p:nvPr>
        </p:nvSpPr>
        <p:spPr>
          <a:xfrm>
            <a:off x="523348" y="759070"/>
            <a:ext cx="8004409" cy="699065"/>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1"/>
              </a:buClr>
              <a:buSzPts val="3000"/>
              <a:buFont typeface="Arial"/>
              <a:buNone/>
              <a:defRPr b="1" i="0" sz="3000" cap="none">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5"/>
          <p:cNvSpPr txBox="1"/>
          <p:nvPr>
            <p:ph idx="1" type="subTitle"/>
          </p:nvPr>
        </p:nvSpPr>
        <p:spPr>
          <a:xfrm>
            <a:off x="523348" y="1630404"/>
            <a:ext cx="8011069" cy="2818769"/>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SzPts val="1800"/>
              <a:buFont typeface="Arial"/>
              <a:buAutoNum type="arabicPeriod"/>
              <a:defRPr sz="1800">
                <a:solidFill>
                  <a:schemeClr val="lt1"/>
                </a:solidFill>
                <a:latin typeface="Arial"/>
                <a:ea typeface="Arial"/>
                <a:cs typeface="Arial"/>
                <a:sym typeface="Arial"/>
              </a:defRPr>
            </a:lvl1pPr>
            <a:lvl2pPr lvl="1" algn="ctr">
              <a:lnSpc>
                <a:spcPct val="100000"/>
              </a:lnSpc>
              <a:spcBef>
                <a:spcPts val="1800"/>
              </a:spcBef>
              <a:spcAft>
                <a:spcPts val="0"/>
              </a:spcAft>
              <a:buClr>
                <a:srgbClr val="888888"/>
              </a:buClr>
              <a:buSzPts val="1800"/>
              <a:buNone/>
              <a:defRPr>
                <a:solidFill>
                  <a:srgbClr val="888888"/>
                </a:solidFill>
              </a:defRPr>
            </a:lvl2pPr>
            <a:lvl3pPr lvl="2" algn="ctr">
              <a:lnSpc>
                <a:spcPct val="100000"/>
              </a:lnSpc>
              <a:spcBef>
                <a:spcPts val="1800"/>
              </a:spcBef>
              <a:spcAft>
                <a:spcPts val="0"/>
              </a:spcAft>
              <a:buClr>
                <a:srgbClr val="888888"/>
              </a:buClr>
              <a:buSzPts val="1800"/>
              <a:buNone/>
              <a:defRPr>
                <a:solidFill>
                  <a:srgbClr val="888888"/>
                </a:solidFill>
              </a:defRPr>
            </a:lvl3pPr>
            <a:lvl4pPr lvl="3" algn="ctr">
              <a:lnSpc>
                <a:spcPct val="100000"/>
              </a:lnSpc>
              <a:spcBef>
                <a:spcPts val="1800"/>
              </a:spcBef>
              <a:spcAft>
                <a:spcPts val="0"/>
              </a:spcAft>
              <a:buClr>
                <a:srgbClr val="888888"/>
              </a:buClr>
              <a:buSzPts val="1800"/>
              <a:buNone/>
              <a:defRPr>
                <a:solidFill>
                  <a:srgbClr val="888888"/>
                </a:solidFill>
              </a:defRPr>
            </a:lvl4pPr>
            <a:lvl5pPr lvl="4" algn="ctr">
              <a:lnSpc>
                <a:spcPct val="100000"/>
              </a:lnSpc>
              <a:spcBef>
                <a:spcPts val="1800"/>
              </a:spcBef>
              <a:spcAft>
                <a:spcPts val="0"/>
              </a:spcAft>
              <a:buClr>
                <a:srgbClr val="888888"/>
              </a:buClr>
              <a:buSzPts val="1800"/>
              <a:buNone/>
              <a:defRPr>
                <a:solidFill>
                  <a:srgbClr val="888888"/>
                </a:solidFill>
              </a:defRPr>
            </a:lvl5pPr>
            <a:lvl6pPr lvl="5" algn="ctr">
              <a:lnSpc>
                <a:spcPct val="100000"/>
              </a:lnSpc>
              <a:spcBef>
                <a:spcPts val="18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43" name="Google Shape;43;p5"/>
          <p:cNvSpPr txBox="1"/>
          <p:nvPr>
            <p:ph idx="2" type="body"/>
          </p:nvPr>
        </p:nvSpPr>
        <p:spPr>
          <a:xfrm>
            <a:off x="4833956" y="284947"/>
            <a:ext cx="3700462" cy="252412"/>
          </a:xfrm>
          <a:prstGeom prst="rect">
            <a:avLst/>
          </a:prstGeom>
          <a:noFill/>
          <a:ln>
            <a:noFill/>
          </a:ln>
        </p:spPr>
        <p:txBody>
          <a:bodyPr anchorCtr="0" anchor="t" bIns="45700" lIns="91425" spcFirstLastPara="1" rIns="91425" wrap="square" tIns="45700">
            <a:noAutofit/>
          </a:bodyPr>
          <a:lstStyle>
            <a:lvl1pPr indent="-228600" lvl="0" marL="457200" algn="r">
              <a:lnSpc>
                <a:spcPct val="100000"/>
              </a:lnSpc>
              <a:spcBef>
                <a:spcPts val="0"/>
              </a:spcBef>
              <a:spcAft>
                <a:spcPts val="0"/>
              </a:spcAft>
              <a:buSzPts val="1100"/>
              <a:buNone/>
              <a:defRPr b="0" i="0" sz="1100">
                <a:solidFill>
                  <a:srgbClr val="A6A6A6"/>
                </a:solidFill>
                <a:latin typeface="Arial"/>
                <a:ea typeface="Arial"/>
                <a:cs typeface="Arial"/>
                <a:sym typeface="Arial"/>
              </a:defRPr>
            </a:lvl1pPr>
            <a:lvl2pPr indent="-342900" lvl="1" marL="914400" algn="l">
              <a:lnSpc>
                <a:spcPct val="100000"/>
              </a:lnSpc>
              <a:spcBef>
                <a:spcPts val="1800"/>
              </a:spcBef>
              <a:spcAft>
                <a:spcPts val="0"/>
              </a:spcAft>
              <a:buClr>
                <a:schemeClr val="dk1"/>
              </a:buClr>
              <a:buSzPts val="1800"/>
              <a:buChar char="–"/>
              <a:defRPr/>
            </a:lvl2pPr>
            <a:lvl3pPr indent="-342900" lvl="2" marL="1371600" algn="l">
              <a:lnSpc>
                <a:spcPct val="100000"/>
              </a:lnSpc>
              <a:spcBef>
                <a:spcPts val="1800"/>
              </a:spcBef>
              <a:spcAft>
                <a:spcPts val="0"/>
              </a:spcAft>
              <a:buClr>
                <a:schemeClr val="dk1"/>
              </a:buClr>
              <a:buSzPts val="1800"/>
              <a:buChar char="•"/>
              <a:defRPr/>
            </a:lvl3pPr>
            <a:lvl4pPr indent="-342900" lvl="3" marL="1828800" algn="l">
              <a:lnSpc>
                <a:spcPct val="100000"/>
              </a:lnSpc>
              <a:spcBef>
                <a:spcPts val="1800"/>
              </a:spcBef>
              <a:spcAft>
                <a:spcPts val="0"/>
              </a:spcAft>
              <a:buClr>
                <a:schemeClr val="dk1"/>
              </a:buClr>
              <a:buSzPts val="1800"/>
              <a:buChar char="–"/>
              <a:defRPr/>
            </a:lvl4pPr>
            <a:lvl5pPr indent="-342900" lvl="4" marL="2286000" algn="l">
              <a:lnSpc>
                <a:spcPct val="100000"/>
              </a:lnSpc>
              <a:spcBef>
                <a:spcPts val="1800"/>
              </a:spcBef>
              <a:spcAft>
                <a:spcPts val="0"/>
              </a:spcAft>
              <a:buClr>
                <a:schemeClr val="dk1"/>
              </a:buClr>
              <a:buSzPts val="1800"/>
              <a:buChar char="»"/>
              <a:defRPr/>
            </a:lvl5pPr>
            <a:lvl6pPr indent="-342900" lvl="5" marL="2743200" algn="l">
              <a:lnSpc>
                <a:spcPct val="100000"/>
              </a:lnSpc>
              <a:spcBef>
                <a:spcPts val="180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4" name="Google Shape;44;p5"/>
          <p:cNvSpPr/>
          <p:nvPr/>
        </p:nvSpPr>
        <p:spPr>
          <a:xfrm>
            <a:off x="0" y="957832"/>
            <a:ext cx="82664" cy="387197"/>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grpSp>
        <p:nvGrpSpPr>
          <p:cNvPr id="45" name="Google Shape;45;p5"/>
          <p:cNvGrpSpPr/>
          <p:nvPr/>
        </p:nvGrpSpPr>
        <p:grpSpPr>
          <a:xfrm>
            <a:off x="-30788" y="4661517"/>
            <a:ext cx="9228667" cy="528963"/>
            <a:chOff x="-30788" y="4661517"/>
            <a:chExt cx="9228667" cy="528963"/>
          </a:xfrm>
        </p:grpSpPr>
        <p:sp>
          <p:nvSpPr>
            <p:cNvPr id="46" name="Google Shape;46;p5"/>
            <p:cNvSpPr/>
            <p:nvPr/>
          </p:nvSpPr>
          <p:spPr>
            <a:xfrm>
              <a:off x="-30788" y="4734807"/>
              <a:ext cx="9228667" cy="455673"/>
            </a:xfrm>
            <a:prstGeom prst="rect">
              <a:avLst/>
            </a:prstGeom>
            <a:solidFill>
              <a:srgbClr val="69030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47" name="Google Shape;47;p5"/>
            <p:cNvSpPr/>
            <p:nvPr/>
          </p:nvSpPr>
          <p:spPr>
            <a:xfrm>
              <a:off x="635303" y="4661517"/>
              <a:ext cx="387197" cy="528963"/>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tab-rgb.eps" id="48" name="Google Shape;48;p5"/>
            <p:cNvPicPr preferRelativeResize="0"/>
            <p:nvPr/>
          </p:nvPicPr>
          <p:blipFill rotWithShape="1">
            <a:blip r:embed="rId2">
              <a:alphaModFix/>
            </a:blip>
            <a:srcRect b="0" l="0" r="0" t="0"/>
            <a:stretch/>
          </p:blipFill>
          <p:spPr>
            <a:xfrm>
              <a:off x="699798" y="4726863"/>
              <a:ext cx="258207" cy="327725"/>
            </a:xfrm>
            <a:prstGeom prst="rect">
              <a:avLst/>
            </a:prstGeom>
            <a:noFill/>
            <a:ln>
              <a:noFill/>
            </a:ln>
          </p:spPr>
        </p:pic>
        <p:sp>
          <p:nvSpPr>
            <p:cNvPr id="49" name="Google Shape;49;p5"/>
            <p:cNvSpPr txBox="1"/>
            <p:nvPr/>
          </p:nvSpPr>
          <p:spPr>
            <a:xfrm>
              <a:off x="1030972" y="4823737"/>
              <a:ext cx="3613600" cy="230832"/>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FFFFFF"/>
                </a:buClr>
                <a:buSzPts val="900"/>
                <a:buFont typeface="Arial"/>
                <a:buNone/>
              </a:pPr>
              <a:r>
                <a:rPr b="0" i="0" lang="en-US" sz="900" u="none" cap="none" strike="noStrike">
                  <a:solidFill>
                    <a:srgbClr val="FFFFFF"/>
                  </a:solidFill>
                  <a:latin typeface="Arial"/>
                  <a:ea typeface="Arial"/>
                  <a:cs typeface="Arial"/>
                  <a:sym typeface="Arial"/>
                </a:rPr>
                <a:t>INDIANA UNIVERSITY BLOOMINGTON</a:t>
              </a:r>
              <a:endParaRPr b="0" i="0" sz="1800" u="none" cap="none" strike="noStrike">
                <a:solidFill>
                  <a:schemeClr val="dk1"/>
                </a:solidFill>
                <a:latin typeface="Arial"/>
                <a:ea typeface="Arial"/>
                <a:cs typeface="Arial"/>
                <a:sym typeface="Arial"/>
              </a:endParaRPr>
            </a:p>
          </p:txBody>
        </p:sp>
      </p:grpSp>
      <p:sp>
        <p:nvSpPr>
          <p:cNvPr id="50" name="Google Shape;50;p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bg>
      <p:bgPr>
        <a:solidFill>
          <a:srgbClr val="660B13"/>
        </a:solidFill>
      </p:bgPr>
    </p:bg>
    <p:spTree>
      <p:nvGrpSpPr>
        <p:cNvPr id="51" name="Shape 51"/>
        <p:cNvGrpSpPr/>
        <p:nvPr/>
      </p:nvGrpSpPr>
      <p:grpSpPr>
        <a:xfrm>
          <a:off x="0" y="0"/>
          <a:ext cx="0" cy="0"/>
          <a:chOff x="0" y="0"/>
          <a:chExt cx="0" cy="0"/>
        </a:xfrm>
      </p:grpSpPr>
      <p:sp>
        <p:nvSpPr>
          <p:cNvPr id="52" name="Google Shape;52;p6"/>
          <p:cNvSpPr txBox="1"/>
          <p:nvPr/>
        </p:nvSpPr>
        <p:spPr>
          <a:xfrm>
            <a:off x="1378689" y="2390509"/>
            <a:ext cx="18466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3" name="Google Shape;53;p6"/>
          <p:cNvSpPr txBox="1"/>
          <p:nvPr/>
        </p:nvSpPr>
        <p:spPr>
          <a:xfrm>
            <a:off x="1378689" y="2390509"/>
            <a:ext cx="18466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4" name="Google Shape;54;p6"/>
          <p:cNvSpPr txBox="1"/>
          <p:nvPr/>
        </p:nvSpPr>
        <p:spPr>
          <a:xfrm>
            <a:off x="1378689" y="2390509"/>
            <a:ext cx="184666"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5" name="Google Shape;55;p6"/>
          <p:cNvSpPr txBox="1"/>
          <p:nvPr>
            <p:ph type="title"/>
          </p:nvPr>
        </p:nvSpPr>
        <p:spPr>
          <a:xfrm>
            <a:off x="506694" y="2274522"/>
            <a:ext cx="6802482" cy="65691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FFFFFF"/>
              </a:buClr>
              <a:buSzPts val="4000"/>
              <a:buFont typeface="Arial"/>
              <a:buNone/>
              <a:defRPr b="1" i="0" sz="4000">
                <a:solidFill>
                  <a:srgbClr val="FFFFF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6"/>
          <p:cNvSpPr txBox="1"/>
          <p:nvPr>
            <p:ph idx="1" type="body"/>
          </p:nvPr>
        </p:nvSpPr>
        <p:spPr>
          <a:xfrm>
            <a:off x="526131" y="2031339"/>
            <a:ext cx="3700462" cy="252412"/>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0"/>
              </a:spcBef>
              <a:spcAft>
                <a:spcPts val="0"/>
              </a:spcAft>
              <a:buSzPts val="1400"/>
              <a:buNone/>
              <a:defRPr b="1" i="0" sz="1400">
                <a:solidFill>
                  <a:srgbClr val="A6A6A6"/>
                </a:solidFill>
                <a:latin typeface="Arial"/>
                <a:ea typeface="Arial"/>
                <a:cs typeface="Arial"/>
                <a:sym typeface="Arial"/>
              </a:defRPr>
            </a:lvl1pPr>
            <a:lvl2pPr indent="-342900" lvl="1" marL="914400" algn="l">
              <a:lnSpc>
                <a:spcPct val="100000"/>
              </a:lnSpc>
              <a:spcBef>
                <a:spcPts val="1800"/>
              </a:spcBef>
              <a:spcAft>
                <a:spcPts val="0"/>
              </a:spcAft>
              <a:buClr>
                <a:schemeClr val="dk1"/>
              </a:buClr>
              <a:buSzPts val="1800"/>
              <a:buChar char="–"/>
              <a:defRPr/>
            </a:lvl2pPr>
            <a:lvl3pPr indent="-342900" lvl="2" marL="1371600" algn="l">
              <a:lnSpc>
                <a:spcPct val="100000"/>
              </a:lnSpc>
              <a:spcBef>
                <a:spcPts val="1800"/>
              </a:spcBef>
              <a:spcAft>
                <a:spcPts val="0"/>
              </a:spcAft>
              <a:buClr>
                <a:schemeClr val="dk1"/>
              </a:buClr>
              <a:buSzPts val="1800"/>
              <a:buChar char="•"/>
              <a:defRPr/>
            </a:lvl3pPr>
            <a:lvl4pPr indent="-342900" lvl="3" marL="1828800" algn="l">
              <a:lnSpc>
                <a:spcPct val="100000"/>
              </a:lnSpc>
              <a:spcBef>
                <a:spcPts val="1800"/>
              </a:spcBef>
              <a:spcAft>
                <a:spcPts val="0"/>
              </a:spcAft>
              <a:buClr>
                <a:schemeClr val="dk1"/>
              </a:buClr>
              <a:buSzPts val="1800"/>
              <a:buChar char="–"/>
              <a:defRPr/>
            </a:lvl4pPr>
            <a:lvl5pPr indent="-342900" lvl="4" marL="2286000" algn="l">
              <a:lnSpc>
                <a:spcPct val="100000"/>
              </a:lnSpc>
              <a:spcBef>
                <a:spcPts val="1800"/>
              </a:spcBef>
              <a:spcAft>
                <a:spcPts val="0"/>
              </a:spcAft>
              <a:buClr>
                <a:schemeClr val="dk1"/>
              </a:buClr>
              <a:buSzPts val="1800"/>
              <a:buChar char="»"/>
              <a:defRPr/>
            </a:lvl5pPr>
            <a:lvl6pPr indent="-342900" lvl="5" marL="2743200" algn="l">
              <a:lnSpc>
                <a:spcPct val="100000"/>
              </a:lnSpc>
              <a:spcBef>
                <a:spcPts val="180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7" name="Google Shape;57;p6"/>
          <p:cNvSpPr/>
          <p:nvPr/>
        </p:nvSpPr>
        <p:spPr>
          <a:xfrm>
            <a:off x="-14942" y="2032000"/>
            <a:ext cx="148614" cy="836706"/>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58" name="Google Shape;58;p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A6A6A6"/>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and photo: white">
  <p:cSld name="Content and photo: white">
    <p:spTree>
      <p:nvGrpSpPr>
        <p:cNvPr id="59" name="Shape 59"/>
        <p:cNvGrpSpPr/>
        <p:nvPr/>
      </p:nvGrpSpPr>
      <p:grpSpPr>
        <a:xfrm>
          <a:off x="0" y="0"/>
          <a:ext cx="0" cy="0"/>
          <a:chOff x="0" y="0"/>
          <a:chExt cx="0" cy="0"/>
        </a:xfrm>
      </p:grpSpPr>
      <p:sp>
        <p:nvSpPr>
          <p:cNvPr id="60" name="Google Shape;60;p7"/>
          <p:cNvSpPr txBox="1"/>
          <p:nvPr>
            <p:ph type="title"/>
          </p:nvPr>
        </p:nvSpPr>
        <p:spPr>
          <a:xfrm>
            <a:off x="525303" y="464386"/>
            <a:ext cx="4560579" cy="779318"/>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404041"/>
              </a:buClr>
              <a:buSzPts val="3000"/>
              <a:buFont typeface="Arial"/>
              <a:buNone/>
              <a:defRPr b="1" i="0" sz="3000">
                <a:solidFill>
                  <a:srgbClr val="40404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7"/>
          <p:cNvSpPr txBox="1"/>
          <p:nvPr>
            <p:ph idx="1" type="body"/>
          </p:nvPr>
        </p:nvSpPr>
        <p:spPr>
          <a:xfrm>
            <a:off x="525303" y="1629405"/>
            <a:ext cx="4560579" cy="279236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0"/>
              </a:spcBef>
              <a:spcAft>
                <a:spcPts val="0"/>
              </a:spcAft>
              <a:buSzPts val="1800"/>
              <a:buFont typeface="Arial"/>
              <a:buChar char="•"/>
              <a:defRPr sz="1800">
                <a:solidFill>
                  <a:srgbClr val="404041"/>
                </a:solidFill>
                <a:latin typeface="Arial"/>
                <a:ea typeface="Arial"/>
                <a:cs typeface="Arial"/>
                <a:sym typeface="Arial"/>
              </a:defRPr>
            </a:lvl1pPr>
            <a:lvl2pPr indent="-342900" lvl="1" marL="914400" algn="l">
              <a:lnSpc>
                <a:spcPct val="100000"/>
              </a:lnSpc>
              <a:spcBef>
                <a:spcPts val="1800"/>
              </a:spcBef>
              <a:spcAft>
                <a:spcPts val="0"/>
              </a:spcAft>
              <a:buClr>
                <a:srgbClr val="404041"/>
              </a:buClr>
              <a:buSzPts val="1800"/>
              <a:buFont typeface="Arial"/>
              <a:buChar char="•"/>
              <a:defRPr sz="1800">
                <a:solidFill>
                  <a:srgbClr val="404041"/>
                </a:solidFill>
                <a:latin typeface="Arial"/>
                <a:ea typeface="Arial"/>
                <a:cs typeface="Arial"/>
                <a:sym typeface="Arial"/>
              </a:defRPr>
            </a:lvl2pPr>
            <a:lvl3pPr indent="-342900" lvl="2" marL="1371600" algn="l">
              <a:lnSpc>
                <a:spcPct val="100000"/>
              </a:lnSpc>
              <a:spcBef>
                <a:spcPts val="1800"/>
              </a:spcBef>
              <a:spcAft>
                <a:spcPts val="0"/>
              </a:spcAft>
              <a:buClr>
                <a:srgbClr val="404041"/>
              </a:buClr>
              <a:buSzPts val="1800"/>
              <a:buFont typeface="Arial"/>
              <a:buChar char="•"/>
              <a:defRPr sz="1800">
                <a:solidFill>
                  <a:srgbClr val="404041"/>
                </a:solidFill>
                <a:latin typeface="Arial"/>
                <a:ea typeface="Arial"/>
                <a:cs typeface="Arial"/>
                <a:sym typeface="Arial"/>
              </a:defRPr>
            </a:lvl3pPr>
            <a:lvl4pPr indent="-342900" lvl="3" marL="1828800" algn="l">
              <a:lnSpc>
                <a:spcPct val="100000"/>
              </a:lnSpc>
              <a:spcBef>
                <a:spcPts val="1800"/>
              </a:spcBef>
              <a:spcAft>
                <a:spcPts val="0"/>
              </a:spcAft>
              <a:buClr>
                <a:srgbClr val="404041"/>
              </a:buClr>
              <a:buSzPts val="1800"/>
              <a:buFont typeface="Arial"/>
              <a:buChar char="•"/>
              <a:defRPr sz="1800">
                <a:solidFill>
                  <a:srgbClr val="404041"/>
                </a:solidFill>
                <a:latin typeface="Arial"/>
                <a:ea typeface="Arial"/>
                <a:cs typeface="Arial"/>
                <a:sym typeface="Arial"/>
              </a:defRPr>
            </a:lvl4pPr>
            <a:lvl5pPr indent="-342900" lvl="4" marL="2286000" algn="l">
              <a:lnSpc>
                <a:spcPct val="100000"/>
              </a:lnSpc>
              <a:spcBef>
                <a:spcPts val="1800"/>
              </a:spcBef>
              <a:spcAft>
                <a:spcPts val="0"/>
              </a:spcAft>
              <a:buClr>
                <a:srgbClr val="404041"/>
              </a:buClr>
              <a:buSzPts val="1800"/>
              <a:buFont typeface="Arial"/>
              <a:buChar char="•"/>
              <a:defRPr sz="1800">
                <a:solidFill>
                  <a:srgbClr val="404041"/>
                </a:solidFill>
                <a:latin typeface="Arial"/>
                <a:ea typeface="Arial"/>
                <a:cs typeface="Arial"/>
                <a:sym typeface="Arial"/>
              </a:defRPr>
            </a:lvl5pPr>
            <a:lvl6pPr indent="-342900" lvl="5" marL="2743200" algn="l">
              <a:lnSpc>
                <a:spcPct val="100000"/>
              </a:lnSpc>
              <a:spcBef>
                <a:spcPts val="180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2" name="Google Shape;62;p7"/>
          <p:cNvSpPr/>
          <p:nvPr>
            <p:ph idx="2" type="pic"/>
          </p:nvPr>
        </p:nvSpPr>
        <p:spPr>
          <a:xfrm>
            <a:off x="5573058" y="0"/>
            <a:ext cx="3570941" cy="5143500"/>
          </a:xfrm>
          <a:prstGeom prst="rect">
            <a:avLst/>
          </a:prstGeom>
          <a:noFill/>
          <a:ln>
            <a:noFill/>
          </a:ln>
        </p:spPr>
      </p:sp>
      <p:sp>
        <p:nvSpPr>
          <p:cNvPr id="63" name="Google Shape;63;p7"/>
          <p:cNvSpPr/>
          <p:nvPr/>
        </p:nvSpPr>
        <p:spPr>
          <a:xfrm>
            <a:off x="0" y="486799"/>
            <a:ext cx="82664" cy="387197"/>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nvGrpSpPr>
          <p:cNvPr id="64" name="Google Shape;64;p7"/>
          <p:cNvGrpSpPr/>
          <p:nvPr/>
        </p:nvGrpSpPr>
        <p:grpSpPr>
          <a:xfrm>
            <a:off x="635303" y="4661517"/>
            <a:ext cx="387197" cy="528963"/>
            <a:chOff x="635303" y="4661517"/>
            <a:chExt cx="387197" cy="528963"/>
          </a:xfrm>
        </p:grpSpPr>
        <p:sp>
          <p:nvSpPr>
            <p:cNvPr id="65" name="Google Shape;65;p7"/>
            <p:cNvSpPr/>
            <p:nvPr/>
          </p:nvSpPr>
          <p:spPr>
            <a:xfrm>
              <a:off x="635303" y="4661517"/>
              <a:ext cx="387197" cy="528963"/>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tab-rgb.eps" id="66" name="Google Shape;66;p7"/>
            <p:cNvPicPr preferRelativeResize="0"/>
            <p:nvPr/>
          </p:nvPicPr>
          <p:blipFill rotWithShape="1">
            <a:blip r:embed="rId2">
              <a:alphaModFix/>
            </a:blip>
            <a:srcRect b="0" l="0" r="0" t="0"/>
            <a:stretch/>
          </p:blipFill>
          <p:spPr>
            <a:xfrm>
              <a:off x="699798" y="4726863"/>
              <a:ext cx="258207" cy="327725"/>
            </a:xfrm>
            <a:prstGeom prst="rect">
              <a:avLst/>
            </a:prstGeom>
            <a:noFill/>
            <a:ln>
              <a:noFill/>
            </a:ln>
          </p:spPr>
        </p:pic>
      </p:grpSp>
      <p:sp>
        <p:nvSpPr>
          <p:cNvPr id="67" name="Google Shape;67;p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rgbClr val="40404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rgbClr val="40404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rgbClr val="40404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rgbClr val="40404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rgbClr val="40404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rgbClr val="40404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rgbClr val="40404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rgbClr val="40404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rgbClr val="40404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and photo: black">
  <p:cSld name="Content and photo: black">
    <p:bg>
      <p:bgPr>
        <a:solidFill>
          <a:srgbClr val="252626"/>
        </a:solidFill>
      </p:bgPr>
    </p:bg>
    <p:spTree>
      <p:nvGrpSpPr>
        <p:cNvPr id="68" name="Shape 68"/>
        <p:cNvGrpSpPr/>
        <p:nvPr/>
      </p:nvGrpSpPr>
      <p:grpSpPr>
        <a:xfrm>
          <a:off x="0" y="0"/>
          <a:ext cx="0" cy="0"/>
          <a:chOff x="0" y="0"/>
          <a:chExt cx="0" cy="0"/>
        </a:xfrm>
      </p:grpSpPr>
      <p:sp>
        <p:nvSpPr>
          <p:cNvPr id="69" name="Google Shape;69;p8"/>
          <p:cNvSpPr txBox="1"/>
          <p:nvPr>
            <p:ph type="title"/>
          </p:nvPr>
        </p:nvSpPr>
        <p:spPr>
          <a:xfrm>
            <a:off x="530124" y="464386"/>
            <a:ext cx="4560579" cy="779318"/>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chemeClr val="lt1"/>
              </a:buClr>
              <a:buSzPts val="3000"/>
              <a:buFont typeface="Arial"/>
              <a:buNone/>
              <a:defRPr b="1" i="0" sz="30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8"/>
          <p:cNvSpPr txBox="1"/>
          <p:nvPr>
            <p:ph idx="1" type="body"/>
          </p:nvPr>
        </p:nvSpPr>
        <p:spPr>
          <a:xfrm>
            <a:off x="530124" y="1629404"/>
            <a:ext cx="4560579" cy="2801497"/>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0"/>
              </a:spcBef>
              <a:spcAft>
                <a:spcPts val="0"/>
              </a:spcAft>
              <a:buSzPts val="1800"/>
              <a:buFont typeface="Arial"/>
              <a:buChar char="•"/>
              <a:defRPr sz="1800">
                <a:solidFill>
                  <a:schemeClr val="lt1"/>
                </a:solidFill>
                <a:latin typeface="Arial"/>
                <a:ea typeface="Arial"/>
                <a:cs typeface="Arial"/>
                <a:sym typeface="Arial"/>
              </a:defRPr>
            </a:lvl1pPr>
            <a:lvl2pPr indent="-342900" lvl="1" marL="914400" algn="l">
              <a:lnSpc>
                <a:spcPct val="100000"/>
              </a:lnSpc>
              <a:spcBef>
                <a:spcPts val="1800"/>
              </a:spcBef>
              <a:spcAft>
                <a:spcPts val="0"/>
              </a:spcAft>
              <a:buClr>
                <a:schemeClr val="lt1"/>
              </a:buClr>
              <a:buSzPts val="1800"/>
              <a:buFont typeface="Arial"/>
              <a:buChar char="•"/>
              <a:defRPr sz="1800">
                <a:solidFill>
                  <a:schemeClr val="lt1"/>
                </a:solidFill>
                <a:latin typeface="Arial"/>
                <a:ea typeface="Arial"/>
                <a:cs typeface="Arial"/>
                <a:sym typeface="Arial"/>
              </a:defRPr>
            </a:lvl2pPr>
            <a:lvl3pPr indent="-342900" lvl="2" marL="1371600" algn="l">
              <a:lnSpc>
                <a:spcPct val="100000"/>
              </a:lnSpc>
              <a:spcBef>
                <a:spcPts val="1800"/>
              </a:spcBef>
              <a:spcAft>
                <a:spcPts val="0"/>
              </a:spcAft>
              <a:buClr>
                <a:schemeClr val="lt1"/>
              </a:buClr>
              <a:buSzPts val="1800"/>
              <a:buFont typeface="Arial"/>
              <a:buChar char="•"/>
              <a:defRPr sz="1800">
                <a:solidFill>
                  <a:schemeClr val="lt1"/>
                </a:solidFill>
                <a:latin typeface="Arial"/>
                <a:ea typeface="Arial"/>
                <a:cs typeface="Arial"/>
                <a:sym typeface="Arial"/>
              </a:defRPr>
            </a:lvl3pPr>
            <a:lvl4pPr indent="-342900" lvl="3" marL="1828800" algn="l">
              <a:lnSpc>
                <a:spcPct val="100000"/>
              </a:lnSpc>
              <a:spcBef>
                <a:spcPts val="1800"/>
              </a:spcBef>
              <a:spcAft>
                <a:spcPts val="0"/>
              </a:spcAft>
              <a:buClr>
                <a:schemeClr val="lt1"/>
              </a:buClr>
              <a:buSzPts val="1800"/>
              <a:buFont typeface="Arial"/>
              <a:buChar char="•"/>
              <a:defRPr sz="1800">
                <a:solidFill>
                  <a:schemeClr val="lt1"/>
                </a:solidFill>
                <a:latin typeface="Arial"/>
                <a:ea typeface="Arial"/>
                <a:cs typeface="Arial"/>
                <a:sym typeface="Arial"/>
              </a:defRPr>
            </a:lvl4pPr>
            <a:lvl5pPr indent="-342900" lvl="4" marL="2286000" algn="l">
              <a:lnSpc>
                <a:spcPct val="100000"/>
              </a:lnSpc>
              <a:spcBef>
                <a:spcPts val="1800"/>
              </a:spcBef>
              <a:spcAft>
                <a:spcPts val="0"/>
              </a:spcAft>
              <a:buClr>
                <a:schemeClr val="lt1"/>
              </a:buClr>
              <a:buSzPts val="1800"/>
              <a:buFont typeface="Arial"/>
              <a:buChar char="•"/>
              <a:defRPr sz="1800">
                <a:solidFill>
                  <a:schemeClr val="lt1"/>
                </a:solidFill>
                <a:latin typeface="Arial"/>
                <a:ea typeface="Arial"/>
                <a:cs typeface="Arial"/>
                <a:sym typeface="Arial"/>
              </a:defRPr>
            </a:lvl5pPr>
            <a:lvl6pPr indent="-342900" lvl="5" marL="2743200" algn="l">
              <a:lnSpc>
                <a:spcPct val="100000"/>
              </a:lnSpc>
              <a:spcBef>
                <a:spcPts val="180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1" name="Google Shape;71;p8"/>
          <p:cNvSpPr/>
          <p:nvPr>
            <p:ph idx="2" type="pic"/>
          </p:nvPr>
        </p:nvSpPr>
        <p:spPr>
          <a:xfrm>
            <a:off x="5564909" y="0"/>
            <a:ext cx="3570941" cy="5143500"/>
          </a:xfrm>
          <a:prstGeom prst="rect">
            <a:avLst/>
          </a:prstGeom>
          <a:noFill/>
          <a:ln>
            <a:noFill/>
          </a:ln>
        </p:spPr>
      </p:sp>
      <p:sp>
        <p:nvSpPr>
          <p:cNvPr id="72" name="Google Shape;72;p8"/>
          <p:cNvSpPr/>
          <p:nvPr/>
        </p:nvSpPr>
        <p:spPr>
          <a:xfrm>
            <a:off x="-15847" y="486799"/>
            <a:ext cx="82664" cy="387197"/>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grpSp>
        <p:nvGrpSpPr>
          <p:cNvPr id="73" name="Google Shape;73;p8"/>
          <p:cNvGrpSpPr/>
          <p:nvPr/>
        </p:nvGrpSpPr>
        <p:grpSpPr>
          <a:xfrm>
            <a:off x="635303" y="4661517"/>
            <a:ext cx="387197" cy="528963"/>
            <a:chOff x="635303" y="4661517"/>
            <a:chExt cx="387197" cy="528963"/>
          </a:xfrm>
        </p:grpSpPr>
        <p:sp>
          <p:nvSpPr>
            <p:cNvPr id="74" name="Google Shape;74;p8"/>
            <p:cNvSpPr/>
            <p:nvPr/>
          </p:nvSpPr>
          <p:spPr>
            <a:xfrm>
              <a:off x="635303" y="4661517"/>
              <a:ext cx="387197" cy="528963"/>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tab-rgb.eps" id="75" name="Google Shape;75;p8"/>
            <p:cNvPicPr preferRelativeResize="0"/>
            <p:nvPr/>
          </p:nvPicPr>
          <p:blipFill rotWithShape="1">
            <a:blip r:embed="rId2">
              <a:alphaModFix/>
            </a:blip>
            <a:srcRect b="0" l="0" r="0" t="0"/>
            <a:stretch/>
          </p:blipFill>
          <p:spPr>
            <a:xfrm>
              <a:off x="699798" y="4726863"/>
              <a:ext cx="258207" cy="327725"/>
            </a:xfrm>
            <a:prstGeom prst="rect">
              <a:avLst/>
            </a:prstGeom>
            <a:noFill/>
            <a:ln>
              <a:noFill/>
            </a:ln>
          </p:spPr>
        </p:pic>
      </p:grpSp>
      <p:sp>
        <p:nvSpPr>
          <p:cNvPr id="76" name="Google Shape;76;p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footer: black">
  <p:cSld name="Blank with footer: black">
    <p:bg>
      <p:bgPr>
        <a:solidFill>
          <a:srgbClr val="252626"/>
        </a:solidFill>
      </p:bgPr>
    </p:bg>
    <p:spTree>
      <p:nvGrpSpPr>
        <p:cNvPr id="77" name="Shape 77"/>
        <p:cNvGrpSpPr/>
        <p:nvPr/>
      </p:nvGrpSpPr>
      <p:grpSpPr>
        <a:xfrm>
          <a:off x="0" y="0"/>
          <a:ext cx="0" cy="0"/>
          <a:chOff x="0" y="0"/>
          <a:chExt cx="0" cy="0"/>
        </a:xfrm>
      </p:grpSpPr>
      <p:grpSp>
        <p:nvGrpSpPr>
          <p:cNvPr id="78" name="Google Shape;78;p9"/>
          <p:cNvGrpSpPr/>
          <p:nvPr/>
        </p:nvGrpSpPr>
        <p:grpSpPr>
          <a:xfrm>
            <a:off x="-30788" y="4661517"/>
            <a:ext cx="9228667" cy="528963"/>
            <a:chOff x="-30788" y="4661517"/>
            <a:chExt cx="9228667" cy="528963"/>
          </a:xfrm>
        </p:grpSpPr>
        <p:sp>
          <p:nvSpPr>
            <p:cNvPr id="79" name="Google Shape;79;p9"/>
            <p:cNvSpPr/>
            <p:nvPr/>
          </p:nvSpPr>
          <p:spPr>
            <a:xfrm>
              <a:off x="-30788" y="4734807"/>
              <a:ext cx="9228667" cy="455673"/>
            </a:xfrm>
            <a:prstGeom prst="rect">
              <a:avLst/>
            </a:prstGeom>
            <a:solidFill>
              <a:srgbClr val="69030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80" name="Google Shape;80;p9"/>
            <p:cNvSpPr/>
            <p:nvPr/>
          </p:nvSpPr>
          <p:spPr>
            <a:xfrm>
              <a:off x="635303" y="4661517"/>
              <a:ext cx="387197" cy="528963"/>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tab-rgb.eps" id="81" name="Google Shape;81;p9"/>
            <p:cNvPicPr preferRelativeResize="0"/>
            <p:nvPr/>
          </p:nvPicPr>
          <p:blipFill rotWithShape="1">
            <a:blip r:embed="rId2">
              <a:alphaModFix/>
            </a:blip>
            <a:srcRect b="0" l="0" r="0" t="0"/>
            <a:stretch/>
          </p:blipFill>
          <p:spPr>
            <a:xfrm>
              <a:off x="699798" y="4726863"/>
              <a:ext cx="258207" cy="327725"/>
            </a:xfrm>
            <a:prstGeom prst="rect">
              <a:avLst/>
            </a:prstGeom>
            <a:noFill/>
            <a:ln>
              <a:noFill/>
            </a:ln>
          </p:spPr>
        </p:pic>
        <p:sp>
          <p:nvSpPr>
            <p:cNvPr id="82" name="Google Shape;82;p9"/>
            <p:cNvSpPr txBox="1"/>
            <p:nvPr/>
          </p:nvSpPr>
          <p:spPr>
            <a:xfrm>
              <a:off x="1030972" y="4823737"/>
              <a:ext cx="3613600" cy="230832"/>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FFFFFF"/>
                  </a:solidFill>
                  <a:latin typeface="Arial"/>
                  <a:ea typeface="Arial"/>
                  <a:cs typeface="Arial"/>
                  <a:sym typeface="Arial"/>
                </a:rPr>
                <a:t>INDIANA UNIVERSITY BLOOMINGTON</a:t>
              </a:r>
              <a:endParaRPr b="0" i="0" sz="1400" u="none" cap="none" strike="noStrike">
                <a:solidFill>
                  <a:srgbClr val="000000"/>
                </a:solidFill>
                <a:latin typeface="Arial"/>
                <a:ea typeface="Arial"/>
                <a:cs typeface="Arial"/>
                <a:sym typeface="Arial"/>
              </a:endParaRPr>
            </a:p>
          </p:txBody>
        </p:sp>
      </p:grpSp>
      <p:sp>
        <p:nvSpPr>
          <p:cNvPr id="83" name="Google Shape;83;p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1161892" y="634604"/>
            <a:ext cx="6802482" cy="857250"/>
          </a:xfrm>
          <a:prstGeom prst="rect">
            <a:avLst/>
          </a:prstGeom>
          <a:noFill/>
          <a:ln>
            <a:noFill/>
          </a:ln>
        </p:spPr>
        <p:txBody>
          <a:bodyPr anchorCtr="0" anchor="ctr" bIns="45700" lIns="91425" spcFirstLastPara="1" rIns="91425" wrap="square" tIns="45700">
            <a:normAutofit/>
          </a:bodyPr>
          <a:lstStyle>
            <a:lvl1pPr lvl="0" marR="0" rtl="0" algn="l">
              <a:lnSpc>
                <a:spcPct val="100000"/>
              </a:lnSpc>
              <a:spcBef>
                <a:spcPts val="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1161892" y="1589938"/>
            <a:ext cx="6802482" cy="3215287"/>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0"/>
              </a:spcBef>
              <a:spcAft>
                <a:spcPts val="0"/>
              </a:spcAft>
              <a:buClr>
                <a:srgbClr val="7F7F7F"/>
              </a:buClr>
              <a:buSzPts val="1800"/>
              <a:buFont typeface="Noto Sans Symbols"/>
              <a:buChar char="▪"/>
              <a:defRPr b="0" i="0" sz="1800" u="none" cap="none" strike="noStrike">
                <a:solidFill>
                  <a:schemeClr val="dk1"/>
                </a:solidFill>
                <a:latin typeface="Arial"/>
                <a:ea typeface="Arial"/>
                <a:cs typeface="Arial"/>
                <a:sym typeface="Arial"/>
              </a:defRPr>
            </a:lvl1pPr>
            <a:lvl2pPr indent="-342900" lvl="1" marL="914400" marR="0" rtl="0" algn="l">
              <a:lnSpc>
                <a:spcPct val="100000"/>
              </a:lnSpc>
              <a:spcBef>
                <a:spcPts val="18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42900" lvl="2" marL="1371600" marR="0" rtl="0" algn="l">
              <a:lnSpc>
                <a:spcPct val="100000"/>
              </a:lnSpc>
              <a:spcBef>
                <a:spcPts val="18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lnSpc>
                <a:spcPct val="100000"/>
              </a:lnSpc>
              <a:spcBef>
                <a:spcPts val="18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18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55600" lvl="5" marL="2743200" marR="0" rtl="0" algn="l">
              <a:lnSpc>
                <a:spcPct val="100000"/>
              </a:lnSpc>
              <a:spcBef>
                <a:spcPts val="18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 name="Google Shape;12;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newsroom.spotify.com/company-info/" TargetMode="External"/><Relationship Id="rId4" Type="http://schemas.openxmlformats.org/officeDocument/2006/relationships/hyperlink" Target="https://www.tableau.com/blog/how-visualize-spotify-music-trends-tableau" TargetMode="External"/><Relationship Id="rId11" Type="http://schemas.openxmlformats.org/officeDocument/2006/relationships/hyperlink" Target="https://musictaste.space/" TargetMode="External"/><Relationship Id="rId10" Type="http://schemas.openxmlformats.org/officeDocument/2006/relationships/hyperlink" Target="https://www.obscurifymusic.com/home" TargetMode="External"/><Relationship Id="rId12" Type="http://schemas.openxmlformats.org/officeDocument/2006/relationships/hyperlink" Target="https://www.researchgate.net/profile/Leandro-Guedes-2/publication/317553482_Exploring_Music_Rankings_with_Interactive_Visualization/links/5a2b8b600f7e9b63e538e943/Exploring-Music-Rankings-with-Interactive-Visualization.pdf" TargetMode="External"/><Relationship Id="rId9" Type="http://schemas.openxmlformats.org/officeDocument/2006/relationships/hyperlink" Target="https://huangdarren1106.github.io/spotify-pie" TargetMode="External"/><Relationship Id="rId5" Type="http://schemas.openxmlformats.org/officeDocument/2006/relationships/hyperlink" Target="https://towardsdatascience.com/visualizing-spotify-data-with-python-tableau-687f2f528cdd" TargetMode="External"/><Relationship Id="rId6" Type="http://schemas.openxmlformats.org/officeDocument/2006/relationships/hyperlink" Target="https://www.kaggle.com/code/krishnabhatt4/spotify-song-attributes-analysis" TargetMode="External"/><Relationship Id="rId7" Type="http://schemas.openxmlformats.org/officeDocument/2006/relationships/hyperlink" Target="https://thenextweb.com/news/a-simple-guide-to-visualising-your-spotify-listening-data-badass-ly" TargetMode="External"/><Relationship Id="rId8" Type="http://schemas.openxmlformats.org/officeDocument/2006/relationships/hyperlink" Target="https://www.statsforspotify.co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0"/>
          <p:cNvSpPr txBox="1"/>
          <p:nvPr>
            <p:ph idx="1" type="body"/>
          </p:nvPr>
        </p:nvSpPr>
        <p:spPr>
          <a:xfrm>
            <a:off x="467474" y="4822015"/>
            <a:ext cx="7734300" cy="2778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100"/>
              <a:buNone/>
            </a:pPr>
            <a:r>
              <a:rPr lang="en-US"/>
              <a:t>INDIANA UNIVERSITY BLOOMINGTON</a:t>
            </a:r>
            <a:endParaRPr/>
          </a:p>
        </p:txBody>
      </p:sp>
      <p:sp>
        <p:nvSpPr>
          <p:cNvPr id="89" name="Google Shape;89;p10"/>
          <p:cNvSpPr txBox="1"/>
          <p:nvPr/>
        </p:nvSpPr>
        <p:spPr>
          <a:xfrm>
            <a:off x="1200425" y="94648"/>
            <a:ext cx="8082600" cy="2487300"/>
          </a:xfrm>
          <a:prstGeom prst="rect">
            <a:avLst/>
          </a:prstGeom>
          <a:noFill/>
          <a:ln>
            <a:noFill/>
          </a:ln>
        </p:spPr>
        <p:txBody>
          <a:bodyPr anchorCtr="0" anchor="t" bIns="45700" lIns="91425" spcFirstLastPara="1" rIns="91425" wrap="square" tIns="45700">
            <a:spAutoFit/>
          </a:bodyPr>
          <a:lstStyle/>
          <a:p>
            <a:pPr indent="0" lvl="0" marL="0" rtl="0" algn="ctr">
              <a:lnSpc>
                <a:spcPct val="150000"/>
              </a:lnSpc>
              <a:spcBef>
                <a:spcPts val="0"/>
              </a:spcBef>
              <a:spcAft>
                <a:spcPts val="0"/>
              </a:spcAft>
              <a:buClr>
                <a:srgbClr val="262626"/>
              </a:buClr>
              <a:buSzPts val="4500"/>
              <a:buFont typeface="Cambria"/>
              <a:buNone/>
            </a:pPr>
            <a:r>
              <a:rPr b="1" lang="en-US" sz="2200">
                <a:solidFill>
                  <a:schemeClr val="lt1"/>
                </a:solidFill>
                <a:latin typeface="Calibri"/>
                <a:ea typeface="Calibri"/>
                <a:cs typeface="Calibri"/>
                <a:sym typeface="Calibri"/>
              </a:rPr>
              <a:t>INFO-I 590 Data Visualization</a:t>
            </a:r>
            <a:endParaRPr b="1" sz="2200">
              <a:solidFill>
                <a:schemeClr val="lt1"/>
              </a:solidFill>
              <a:latin typeface="Calibri"/>
              <a:ea typeface="Calibri"/>
              <a:cs typeface="Calibri"/>
              <a:sym typeface="Calibri"/>
            </a:endParaRPr>
          </a:p>
          <a:p>
            <a:pPr indent="0" lvl="0" marL="0" rtl="0" algn="ctr">
              <a:lnSpc>
                <a:spcPct val="100000"/>
              </a:lnSpc>
              <a:spcBef>
                <a:spcPts val="0"/>
              </a:spcBef>
              <a:spcAft>
                <a:spcPts val="0"/>
              </a:spcAft>
              <a:buClr>
                <a:schemeClr val="dk1"/>
              </a:buClr>
              <a:buSzPts val="1100"/>
              <a:buFont typeface="Arial"/>
              <a:buNone/>
            </a:pPr>
            <a:r>
              <a:rPr b="1" lang="en-US" sz="3000">
                <a:solidFill>
                  <a:schemeClr val="lt1"/>
                </a:solidFill>
                <a:latin typeface="Calibri"/>
                <a:ea typeface="Calibri"/>
                <a:cs typeface="Calibri"/>
                <a:sym typeface="Calibri"/>
              </a:rPr>
              <a:t>Blended Visual Beats</a:t>
            </a:r>
            <a:r>
              <a:rPr b="1" lang="en-US" sz="3000">
                <a:solidFill>
                  <a:schemeClr val="lt1"/>
                </a:solidFill>
                <a:latin typeface="Calibri"/>
                <a:ea typeface="Calibri"/>
                <a:cs typeface="Calibri"/>
                <a:sym typeface="Calibri"/>
              </a:rPr>
              <a:t>:</a:t>
            </a:r>
            <a:r>
              <a:rPr b="1" lang="en-US" sz="2800">
                <a:solidFill>
                  <a:schemeClr val="lt1"/>
                </a:solidFill>
                <a:latin typeface="Calibri"/>
                <a:ea typeface="Calibri"/>
                <a:cs typeface="Calibri"/>
                <a:sym typeface="Calibri"/>
              </a:rPr>
              <a:t> </a:t>
            </a:r>
            <a:endParaRPr b="1" sz="2800">
              <a:solidFill>
                <a:schemeClr val="lt1"/>
              </a:solidFill>
              <a:latin typeface="Calibri"/>
              <a:ea typeface="Calibri"/>
              <a:cs typeface="Calibri"/>
              <a:sym typeface="Calibri"/>
            </a:endParaRPr>
          </a:p>
          <a:p>
            <a:pPr indent="0" lvl="0" marL="0" rtl="0" algn="ctr">
              <a:lnSpc>
                <a:spcPct val="115000"/>
              </a:lnSpc>
              <a:spcBef>
                <a:spcPts val="1200"/>
              </a:spcBef>
              <a:spcAft>
                <a:spcPts val="0"/>
              </a:spcAft>
              <a:buClr>
                <a:schemeClr val="dk1"/>
              </a:buClr>
              <a:buSzPts val="1100"/>
              <a:buFont typeface="Arial"/>
              <a:buNone/>
            </a:pPr>
            <a:r>
              <a:rPr b="1" lang="en-US" sz="2200">
                <a:solidFill>
                  <a:schemeClr val="lt1"/>
                </a:solidFill>
                <a:latin typeface="Calibri"/>
                <a:ea typeface="Calibri"/>
                <a:cs typeface="Calibri"/>
                <a:sym typeface="Calibri"/>
              </a:rPr>
              <a:t>Visualizing Playlist Comparisons and Personalized Music Recommendations</a:t>
            </a:r>
            <a:endParaRPr b="1" sz="2200">
              <a:solidFill>
                <a:schemeClr val="lt1"/>
              </a:solidFill>
              <a:latin typeface="Calibri"/>
              <a:ea typeface="Calibri"/>
              <a:cs typeface="Calibri"/>
              <a:sym typeface="Calibri"/>
            </a:endParaRPr>
          </a:p>
          <a:p>
            <a:pPr indent="0" lvl="0" marL="0" rtl="0" algn="ctr">
              <a:lnSpc>
                <a:spcPct val="115000"/>
              </a:lnSpc>
              <a:spcBef>
                <a:spcPts val="1200"/>
              </a:spcBef>
              <a:spcAft>
                <a:spcPts val="0"/>
              </a:spcAft>
              <a:buClr>
                <a:schemeClr val="dk1"/>
              </a:buClr>
              <a:buSzPts val="1100"/>
              <a:buFont typeface="Arial"/>
              <a:buNone/>
            </a:pPr>
            <a:r>
              <a:t/>
            </a:r>
            <a:endParaRPr b="1" sz="2200">
              <a:solidFill>
                <a:schemeClr val="lt1"/>
              </a:solidFill>
              <a:latin typeface="Calibri"/>
              <a:ea typeface="Calibri"/>
              <a:cs typeface="Calibri"/>
              <a:sym typeface="Calibri"/>
            </a:endParaRPr>
          </a:p>
        </p:txBody>
      </p:sp>
      <p:sp>
        <p:nvSpPr>
          <p:cNvPr id="90" name="Google Shape;90;p10"/>
          <p:cNvSpPr txBox="1"/>
          <p:nvPr/>
        </p:nvSpPr>
        <p:spPr>
          <a:xfrm>
            <a:off x="1978775" y="3752675"/>
            <a:ext cx="6525900" cy="24165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1200"/>
              </a:spcBef>
              <a:spcAft>
                <a:spcPts val="0"/>
              </a:spcAft>
              <a:buNone/>
            </a:pPr>
            <a:r>
              <a:rPr b="1" lang="en-US" sz="2000">
                <a:solidFill>
                  <a:schemeClr val="lt1"/>
                </a:solidFill>
                <a:latin typeface="Calibri"/>
                <a:ea typeface="Calibri"/>
                <a:cs typeface="Calibri"/>
                <a:sym typeface="Calibri"/>
              </a:rPr>
              <a:t>Group 7 Members</a:t>
            </a:r>
            <a:endParaRPr b="1" sz="2000">
              <a:solidFill>
                <a:schemeClr val="lt1"/>
              </a:solidFill>
              <a:latin typeface="Calibri"/>
              <a:ea typeface="Calibri"/>
              <a:cs typeface="Calibri"/>
              <a:sym typeface="Calibri"/>
            </a:endParaRPr>
          </a:p>
          <a:p>
            <a:pPr indent="0" lvl="0" marL="0" rtl="0" algn="ctr">
              <a:lnSpc>
                <a:spcPct val="100000"/>
              </a:lnSpc>
              <a:spcBef>
                <a:spcPts val="1200"/>
              </a:spcBef>
              <a:spcAft>
                <a:spcPts val="0"/>
              </a:spcAft>
              <a:buClr>
                <a:schemeClr val="dk1"/>
              </a:buClr>
              <a:buSzPts val="1100"/>
              <a:buFont typeface="Arial"/>
              <a:buNone/>
            </a:pPr>
            <a:r>
              <a:rPr b="1" lang="en-US" sz="2000">
                <a:solidFill>
                  <a:schemeClr val="lt1"/>
                </a:solidFill>
                <a:latin typeface="Calibri"/>
                <a:ea typeface="Calibri"/>
                <a:cs typeface="Calibri"/>
                <a:sym typeface="Calibri"/>
              </a:rPr>
              <a:t>Swarn Gaba | Rutuja Jangle | Gandhar Ravindra Pansare</a:t>
            </a:r>
            <a:endParaRPr b="1" sz="2000">
              <a:solidFill>
                <a:schemeClr val="lt1"/>
              </a:solidFill>
              <a:latin typeface="Calibri"/>
              <a:ea typeface="Calibri"/>
              <a:cs typeface="Calibri"/>
              <a:sym typeface="Calibri"/>
            </a:endParaRPr>
          </a:p>
          <a:p>
            <a:pPr indent="0" lvl="0" marL="0" rtl="0" algn="ctr">
              <a:lnSpc>
                <a:spcPct val="115000"/>
              </a:lnSpc>
              <a:spcBef>
                <a:spcPts val="1200"/>
              </a:spcBef>
              <a:spcAft>
                <a:spcPts val="0"/>
              </a:spcAft>
              <a:buNone/>
            </a:pPr>
            <a:r>
              <a:t/>
            </a:r>
            <a:endParaRPr b="1" sz="2000">
              <a:solidFill>
                <a:schemeClr val="lt1"/>
              </a:solidFill>
              <a:latin typeface="Calibri"/>
              <a:ea typeface="Calibri"/>
              <a:cs typeface="Calibri"/>
              <a:sym typeface="Calibri"/>
            </a:endParaRPr>
          </a:p>
          <a:p>
            <a:pPr indent="0" lvl="0" marL="0" rtl="0" algn="ctr">
              <a:lnSpc>
                <a:spcPct val="115000"/>
              </a:lnSpc>
              <a:spcBef>
                <a:spcPts val="1200"/>
              </a:spcBef>
              <a:spcAft>
                <a:spcPts val="0"/>
              </a:spcAft>
              <a:buClr>
                <a:schemeClr val="dk1"/>
              </a:buClr>
              <a:buSzPts val="1100"/>
              <a:buFont typeface="Arial"/>
              <a:buNone/>
            </a:pPr>
            <a:r>
              <a:t/>
            </a:r>
            <a:endParaRPr b="1" sz="2000">
              <a:solidFill>
                <a:schemeClr val="lt1"/>
              </a:solidFill>
              <a:latin typeface="Calibri"/>
              <a:ea typeface="Calibri"/>
              <a:cs typeface="Calibri"/>
              <a:sym typeface="Calibri"/>
            </a:endParaRPr>
          </a:p>
          <a:p>
            <a:pPr indent="0" lvl="0" marL="0" rtl="0" algn="ctr">
              <a:lnSpc>
                <a:spcPct val="115000"/>
              </a:lnSpc>
              <a:spcBef>
                <a:spcPts val="1200"/>
              </a:spcBef>
              <a:spcAft>
                <a:spcPts val="0"/>
              </a:spcAft>
              <a:buNone/>
            </a:pPr>
            <a:r>
              <a:t/>
            </a:r>
            <a:endParaRPr sz="1900">
              <a:solidFill>
                <a:schemeClr val="lt1"/>
              </a:solidFill>
              <a:latin typeface="Calibri"/>
              <a:ea typeface="Calibri"/>
              <a:cs typeface="Calibri"/>
              <a:sym typeface="Calibri"/>
            </a:endParaRPr>
          </a:p>
        </p:txBody>
      </p:sp>
      <p:pic>
        <p:nvPicPr>
          <p:cNvPr id="91" name="Google Shape;91;p10"/>
          <p:cNvPicPr preferRelativeResize="0"/>
          <p:nvPr/>
        </p:nvPicPr>
        <p:blipFill>
          <a:blip r:embed="rId3">
            <a:alphaModFix/>
          </a:blip>
          <a:stretch>
            <a:fillRect/>
          </a:stretch>
        </p:blipFill>
        <p:spPr>
          <a:xfrm>
            <a:off x="2284950" y="2228575"/>
            <a:ext cx="5913551" cy="13933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9"/>
          <p:cNvSpPr txBox="1"/>
          <p:nvPr>
            <p:ph idx="2" type="body"/>
          </p:nvPr>
        </p:nvSpPr>
        <p:spPr>
          <a:xfrm>
            <a:off x="0" y="196800"/>
            <a:ext cx="4547700" cy="4749900"/>
          </a:xfrm>
          <a:prstGeom prst="rect">
            <a:avLst/>
          </a:prstGeom>
          <a:noFill/>
          <a:ln>
            <a:noFill/>
          </a:ln>
        </p:spPr>
        <p:txBody>
          <a:bodyPr anchorCtr="0" anchor="t" bIns="45700" lIns="91425" spcFirstLastPara="1" rIns="91425" wrap="square" tIns="45700">
            <a:noAutofit/>
          </a:bodyPr>
          <a:lstStyle/>
          <a:p>
            <a:pPr indent="-336550" lvl="0" marL="457200" rtl="0" algn="just">
              <a:lnSpc>
                <a:spcPct val="115000"/>
              </a:lnSpc>
              <a:spcBef>
                <a:spcPts val="1200"/>
              </a:spcBef>
              <a:spcAft>
                <a:spcPts val="0"/>
              </a:spcAft>
              <a:buClr>
                <a:schemeClr val="dk1"/>
              </a:buClr>
              <a:buSzPts val="1700"/>
              <a:buFont typeface="Calibri"/>
              <a:buChar char="●"/>
            </a:pPr>
            <a:r>
              <a:rPr b="1" lang="en-US" sz="1700">
                <a:solidFill>
                  <a:schemeClr val="dk1"/>
                </a:solidFill>
                <a:latin typeface="Calibri"/>
                <a:ea typeface="Calibri"/>
                <a:cs typeface="Calibri"/>
                <a:sym typeface="Calibri"/>
              </a:rPr>
              <a:t>Histograms/CDFs:</a:t>
            </a:r>
            <a:r>
              <a:rPr lang="en-US" sz="1700">
                <a:solidFill>
                  <a:schemeClr val="dk1"/>
                </a:solidFill>
                <a:latin typeface="Calibri"/>
                <a:ea typeface="Calibri"/>
                <a:cs typeface="Calibri"/>
                <a:sym typeface="Calibri"/>
              </a:rPr>
              <a:t> Compare features like tempo, energy, and popularity between two playlists.</a:t>
            </a:r>
            <a:endParaRPr sz="1700">
              <a:solidFill>
                <a:schemeClr val="dk1"/>
              </a:solidFill>
              <a:latin typeface="Calibri"/>
              <a:ea typeface="Calibri"/>
              <a:cs typeface="Calibri"/>
              <a:sym typeface="Calibri"/>
            </a:endParaRPr>
          </a:p>
          <a:p>
            <a:pPr indent="-336550" lvl="0" marL="457200" rtl="0" algn="just">
              <a:lnSpc>
                <a:spcPct val="115000"/>
              </a:lnSpc>
              <a:spcBef>
                <a:spcPts val="0"/>
              </a:spcBef>
              <a:spcAft>
                <a:spcPts val="0"/>
              </a:spcAft>
              <a:buClr>
                <a:schemeClr val="dk1"/>
              </a:buClr>
              <a:buSzPts val="1700"/>
              <a:buFont typeface="Calibri"/>
              <a:buChar char="●"/>
            </a:pPr>
            <a:r>
              <a:rPr b="1" lang="en-US" sz="1700">
                <a:solidFill>
                  <a:schemeClr val="dk1"/>
                </a:solidFill>
                <a:latin typeface="Calibri"/>
                <a:ea typeface="Calibri"/>
                <a:cs typeface="Calibri"/>
                <a:sym typeface="Calibri"/>
              </a:rPr>
              <a:t>Scatterplots:</a:t>
            </a:r>
            <a:r>
              <a:rPr lang="en-US" sz="1700">
                <a:solidFill>
                  <a:schemeClr val="dk1"/>
                </a:solidFill>
                <a:latin typeface="Calibri"/>
                <a:ea typeface="Calibri"/>
                <a:cs typeface="Calibri"/>
                <a:sym typeface="Calibri"/>
              </a:rPr>
              <a:t> Analyze relationships between multiple variables, such as energy, danceability, and popularity.</a:t>
            </a:r>
            <a:endParaRPr sz="1700">
              <a:solidFill>
                <a:schemeClr val="dk1"/>
              </a:solidFill>
              <a:latin typeface="Calibri"/>
              <a:ea typeface="Calibri"/>
              <a:cs typeface="Calibri"/>
              <a:sym typeface="Calibri"/>
            </a:endParaRPr>
          </a:p>
          <a:p>
            <a:pPr indent="-336550" lvl="0" marL="457200" rtl="0" algn="just">
              <a:lnSpc>
                <a:spcPct val="115000"/>
              </a:lnSpc>
              <a:spcBef>
                <a:spcPts val="0"/>
              </a:spcBef>
              <a:spcAft>
                <a:spcPts val="0"/>
              </a:spcAft>
              <a:buClr>
                <a:schemeClr val="dk1"/>
              </a:buClr>
              <a:buSzPts val="1700"/>
              <a:buFont typeface="Calibri"/>
              <a:buChar char="●"/>
            </a:pPr>
            <a:r>
              <a:rPr b="1" lang="en-US" sz="1700">
                <a:solidFill>
                  <a:schemeClr val="dk1"/>
                </a:solidFill>
                <a:latin typeface="Calibri"/>
                <a:ea typeface="Calibri"/>
                <a:cs typeface="Calibri"/>
                <a:sym typeface="Calibri"/>
              </a:rPr>
              <a:t>Radar Charts:</a:t>
            </a:r>
            <a:r>
              <a:rPr lang="en-US" sz="1700">
                <a:solidFill>
                  <a:schemeClr val="dk1"/>
                </a:solidFill>
                <a:latin typeface="Calibri"/>
                <a:ea typeface="Calibri"/>
                <a:cs typeface="Calibri"/>
                <a:sym typeface="Calibri"/>
              </a:rPr>
              <a:t> Compare the aggregated values of multiple musical attributes like danceability and valence.</a:t>
            </a:r>
            <a:endParaRPr sz="1700">
              <a:solidFill>
                <a:schemeClr val="dk1"/>
              </a:solidFill>
              <a:latin typeface="Calibri"/>
              <a:ea typeface="Calibri"/>
              <a:cs typeface="Calibri"/>
              <a:sym typeface="Calibri"/>
            </a:endParaRPr>
          </a:p>
          <a:p>
            <a:pPr indent="-336550" lvl="0" marL="457200" rtl="0" algn="just">
              <a:lnSpc>
                <a:spcPct val="115000"/>
              </a:lnSpc>
              <a:spcBef>
                <a:spcPts val="0"/>
              </a:spcBef>
              <a:spcAft>
                <a:spcPts val="0"/>
              </a:spcAft>
              <a:buClr>
                <a:schemeClr val="dk1"/>
              </a:buClr>
              <a:buSzPts val="1700"/>
              <a:buFont typeface="Calibri"/>
              <a:buChar char="●"/>
            </a:pPr>
            <a:r>
              <a:rPr b="1" lang="en-US" sz="1700">
                <a:solidFill>
                  <a:schemeClr val="dk1"/>
                </a:solidFill>
                <a:latin typeface="Calibri"/>
                <a:ea typeface="Calibri"/>
                <a:cs typeface="Calibri"/>
                <a:sym typeface="Calibri"/>
              </a:rPr>
              <a:t>Treemaps:</a:t>
            </a:r>
            <a:r>
              <a:rPr lang="en-US" sz="1700">
                <a:solidFill>
                  <a:schemeClr val="dk1"/>
                </a:solidFill>
                <a:latin typeface="Calibri"/>
                <a:ea typeface="Calibri"/>
                <a:cs typeface="Calibri"/>
                <a:sym typeface="Calibri"/>
              </a:rPr>
              <a:t> Visualize the distribution of genres and artists across playlists.</a:t>
            </a:r>
            <a:endParaRPr sz="1700">
              <a:solidFill>
                <a:schemeClr val="dk1"/>
              </a:solidFill>
              <a:latin typeface="Calibri"/>
              <a:ea typeface="Calibri"/>
              <a:cs typeface="Calibri"/>
              <a:sym typeface="Calibri"/>
            </a:endParaRPr>
          </a:p>
          <a:p>
            <a:pPr indent="-336550" lvl="0" marL="457200" rtl="0" algn="just">
              <a:lnSpc>
                <a:spcPct val="115000"/>
              </a:lnSpc>
              <a:spcBef>
                <a:spcPts val="0"/>
              </a:spcBef>
              <a:spcAft>
                <a:spcPts val="0"/>
              </a:spcAft>
              <a:buClr>
                <a:schemeClr val="dk1"/>
              </a:buClr>
              <a:buSzPts val="1700"/>
              <a:buFont typeface="Calibri"/>
              <a:buChar char="●"/>
            </a:pPr>
            <a:r>
              <a:rPr b="1" lang="en-US" sz="1700">
                <a:solidFill>
                  <a:schemeClr val="dk1"/>
                </a:solidFill>
                <a:latin typeface="Calibri"/>
                <a:ea typeface="Calibri"/>
                <a:cs typeface="Calibri"/>
                <a:sym typeface="Calibri"/>
              </a:rPr>
              <a:t>Collaboration Networks:</a:t>
            </a:r>
            <a:r>
              <a:rPr lang="en-US" sz="1700">
                <a:solidFill>
                  <a:schemeClr val="dk1"/>
                </a:solidFill>
                <a:latin typeface="Calibri"/>
                <a:ea typeface="Calibri"/>
                <a:cs typeface="Calibri"/>
                <a:sym typeface="Calibri"/>
              </a:rPr>
              <a:t> Display artist collaborations, showing connections and hidden links between different artists across the two playlists.</a:t>
            </a:r>
            <a:endParaRPr sz="1700">
              <a:solidFill>
                <a:schemeClr val="dk1"/>
              </a:solidFill>
              <a:latin typeface="Calibri"/>
              <a:ea typeface="Calibri"/>
              <a:cs typeface="Calibri"/>
              <a:sym typeface="Calibri"/>
            </a:endParaRPr>
          </a:p>
          <a:p>
            <a:pPr indent="0" lvl="0" marL="457200" rtl="0" algn="just">
              <a:lnSpc>
                <a:spcPct val="115000"/>
              </a:lnSpc>
              <a:spcBef>
                <a:spcPts val="1200"/>
              </a:spcBef>
              <a:spcAft>
                <a:spcPts val="0"/>
              </a:spcAft>
              <a:buNone/>
            </a:pPr>
            <a:r>
              <a:t/>
            </a:r>
            <a:endParaRPr>
              <a:solidFill>
                <a:schemeClr val="dk1"/>
              </a:solidFill>
              <a:latin typeface="Calibri"/>
              <a:ea typeface="Calibri"/>
              <a:cs typeface="Calibri"/>
              <a:sym typeface="Calibri"/>
            </a:endParaRPr>
          </a:p>
          <a:p>
            <a:pPr indent="0" lvl="0" marL="0" rtl="0" algn="just">
              <a:lnSpc>
                <a:spcPct val="115000"/>
              </a:lnSpc>
              <a:spcBef>
                <a:spcPts val="1200"/>
              </a:spcBef>
              <a:spcAft>
                <a:spcPts val="0"/>
              </a:spcAft>
              <a:buNone/>
            </a:pPr>
            <a:r>
              <a:t/>
            </a:r>
            <a:endParaRPr sz="1600">
              <a:solidFill>
                <a:schemeClr val="dk1"/>
              </a:solidFill>
              <a:latin typeface="Calibri"/>
              <a:ea typeface="Calibri"/>
              <a:cs typeface="Calibri"/>
              <a:sym typeface="Calibri"/>
            </a:endParaRPr>
          </a:p>
          <a:p>
            <a:pPr indent="0" lvl="0" marL="457200" rtl="0" algn="just">
              <a:lnSpc>
                <a:spcPct val="115000"/>
              </a:lnSpc>
              <a:spcBef>
                <a:spcPts val="1200"/>
              </a:spcBef>
              <a:spcAft>
                <a:spcPts val="0"/>
              </a:spcAft>
              <a:buNone/>
            </a:pPr>
            <a:r>
              <a:t/>
            </a:r>
            <a:endParaRPr sz="1600">
              <a:solidFill>
                <a:schemeClr val="dk1"/>
              </a:solidFill>
              <a:latin typeface="Calibri"/>
              <a:ea typeface="Calibri"/>
              <a:cs typeface="Calibri"/>
              <a:sym typeface="Calibri"/>
            </a:endParaRPr>
          </a:p>
          <a:p>
            <a:pPr indent="0" lvl="0" marL="0" rtl="0" algn="just">
              <a:lnSpc>
                <a:spcPct val="115000"/>
              </a:lnSpc>
              <a:spcBef>
                <a:spcPts val="1200"/>
              </a:spcBef>
              <a:spcAft>
                <a:spcPts val="0"/>
              </a:spcAft>
              <a:buSzPts val="1100"/>
              <a:buNone/>
            </a:pPr>
            <a:r>
              <a:t/>
            </a:r>
            <a:endParaRPr b="1" sz="1600">
              <a:solidFill>
                <a:schemeClr val="dk1"/>
              </a:solidFill>
              <a:latin typeface="Calibri"/>
              <a:ea typeface="Calibri"/>
              <a:cs typeface="Calibri"/>
              <a:sym typeface="Calibri"/>
            </a:endParaRPr>
          </a:p>
          <a:p>
            <a:pPr indent="0" lvl="0" marL="0" rtl="0" algn="just">
              <a:lnSpc>
                <a:spcPct val="100000"/>
              </a:lnSpc>
              <a:spcBef>
                <a:spcPts val="0"/>
              </a:spcBef>
              <a:spcAft>
                <a:spcPts val="0"/>
              </a:spcAft>
              <a:buSzPts val="1800"/>
              <a:buNone/>
            </a:pPr>
            <a:r>
              <a:t/>
            </a:r>
            <a:endParaRPr sz="1600">
              <a:solidFill>
                <a:srgbClr val="0D0D0D"/>
              </a:solidFill>
              <a:latin typeface="Calibri"/>
              <a:ea typeface="Calibri"/>
              <a:cs typeface="Calibri"/>
              <a:sym typeface="Calibri"/>
            </a:endParaRPr>
          </a:p>
        </p:txBody>
      </p:sp>
      <p:sp>
        <p:nvSpPr>
          <p:cNvPr id="159" name="Google Shape;159;p1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US">
                <a:solidFill>
                  <a:schemeClr val="lt1"/>
                </a:solidFill>
              </a:rPr>
              <a:t>‹#›</a:t>
            </a:fld>
            <a:endParaRPr>
              <a:solidFill>
                <a:schemeClr val="lt1"/>
              </a:solidFill>
            </a:endParaRPr>
          </a:p>
        </p:txBody>
      </p:sp>
      <p:sp>
        <p:nvSpPr>
          <p:cNvPr id="160" name="Google Shape;160;p19"/>
          <p:cNvSpPr txBox="1"/>
          <p:nvPr>
            <p:ph idx="2" type="body"/>
          </p:nvPr>
        </p:nvSpPr>
        <p:spPr>
          <a:xfrm>
            <a:off x="4460575" y="196350"/>
            <a:ext cx="4644900" cy="4357200"/>
          </a:xfrm>
          <a:prstGeom prst="rect">
            <a:avLst/>
          </a:prstGeom>
          <a:noFill/>
          <a:ln>
            <a:noFill/>
          </a:ln>
        </p:spPr>
        <p:txBody>
          <a:bodyPr anchorCtr="0" anchor="t" bIns="45700" lIns="91425" spcFirstLastPara="1" rIns="91425" wrap="square" tIns="45700">
            <a:noAutofit/>
          </a:bodyPr>
          <a:lstStyle/>
          <a:p>
            <a:pPr indent="-336550" lvl="0" marL="457200" rtl="0" algn="just">
              <a:lnSpc>
                <a:spcPct val="115000"/>
              </a:lnSpc>
              <a:spcBef>
                <a:spcPts val="1200"/>
              </a:spcBef>
              <a:spcAft>
                <a:spcPts val="0"/>
              </a:spcAft>
              <a:buClr>
                <a:schemeClr val="dk1"/>
              </a:buClr>
              <a:buSzPts val="1700"/>
              <a:buFont typeface="Calibri"/>
              <a:buChar char="●"/>
            </a:pPr>
            <a:r>
              <a:rPr b="1" lang="en-US" sz="1700">
                <a:solidFill>
                  <a:schemeClr val="dk1"/>
                </a:solidFill>
                <a:latin typeface="Calibri"/>
                <a:ea typeface="Calibri"/>
                <a:cs typeface="Calibri"/>
                <a:sym typeface="Calibri"/>
              </a:rPr>
              <a:t>Parallel Coordinate Plots:</a:t>
            </a:r>
            <a:r>
              <a:rPr lang="en-US" sz="1700">
                <a:solidFill>
                  <a:schemeClr val="dk1"/>
                </a:solidFill>
                <a:latin typeface="Calibri"/>
                <a:ea typeface="Calibri"/>
                <a:cs typeface="Calibri"/>
                <a:sym typeface="Calibri"/>
              </a:rPr>
              <a:t> Compare song features (Danceability, Energy, Loudness, etc.) across popularity levels for both playlists, visualizing multivariate relationships.</a:t>
            </a:r>
            <a:endParaRPr sz="1700">
              <a:solidFill>
                <a:schemeClr val="dk1"/>
              </a:solidFill>
              <a:latin typeface="Calibri"/>
              <a:ea typeface="Calibri"/>
              <a:cs typeface="Calibri"/>
              <a:sym typeface="Calibri"/>
            </a:endParaRPr>
          </a:p>
          <a:p>
            <a:pPr indent="-336550" lvl="0" marL="457200" rtl="0" algn="just">
              <a:lnSpc>
                <a:spcPct val="115000"/>
              </a:lnSpc>
              <a:spcBef>
                <a:spcPts val="0"/>
              </a:spcBef>
              <a:spcAft>
                <a:spcPts val="0"/>
              </a:spcAft>
              <a:buClr>
                <a:schemeClr val="dk1"/>
              </a:buClr>
              <a:buSzPts val="1700"/>
              <a:buFont typeface="Calibri"/>
              <a:buChar char="●"/>
            </a:pPr>
            <a:r>
              <a:rPr b="1" lang="en-US" sz="1700">
                <a:solidFill>
                  <a:schemeClr val="dk1"/>
                </a:solidFill>
                <a:latin typeface="Calibri"/>
                <a:ea typeface="Calibri"/>
                <a:cs typeface="Calibri"/>
                <a:sym typeface="Calibri"/>
              </a:rPr>
              <a:t>Word Clouds:</a:t>
            </a:r>
            <a:r>
              <a:rPr lang="en-US" sz="1700">
                <a:solidFill>
                  <a:schemeClr val="dk1"/>
                </a:solidFill>
                <a:latin typeface="Calibri"/>
                <a:ea typeface="Calibri"/>
                <a:cs typeface="Calibri"/>
                <a:sym typeface="Calibri"/>
              </a:rPr>
              <a:t> Display common music genres in Playlist 1 and Playlist 2, with word size representing genre frequency.</a:t>
            </a:r>
            <a:endParaRPr sz="1700">
              <a:solidFill>
                <a:schemeClr val="dk1"/>
              </a:solidFill>
              <a:latin typeface="Calibri"/>
              <a:ea typeface="Calibri"/>
              <a:cs typeface="Calibri"/>
              <a:sym typeface="Calibri"/>
            </a:endParaRPr>
          </a:p>
          <a:p>
            <a:pPr indent="-336550" lvl="0" marL="457200" rtl="0" algn="just">
              <a:lnSpc>
                <a:spcPct val="115000"/>
              </a:lnSpc>
              <a:spcBef>
                <a:spcPts val="0"/>
              </a:spcBef>
              <a:spcAft>
                <a:spcPts val="0"/>
              </a:spcAft>
              <a:buClr>
                <a:schemeClr val="dk1"/>
              </a:buClr>
              <a:buSzPts val="1700"/>
              <a:buFont typeface="Calibri"/>
              <a:buChar char="●"/>
            </a:pPr>
            <a:r>
              <a:rPr b="1" lang="en-US" sz="1700">
                <a:solidFill>
                  <a:schemeClr val="dk1"/>
                </a:solidFill>
                <a:latin typeface="Calibri"/>
                <a:ea typeface="Calibri"/>
                <a:cs typeface="Calibri"/>
                <a:sym typeface="Calibri"/>
              </a:rPr>
              <a:t>Box Plots:</a:t>
            </a:r>
            <a:r>
              <a:rPr lang="en-US" sz="1700">
                <a:solidFill>
                  <a:schemeClr val="dk1"/>
                </a:solidFill>
                <a:latin typeface="Calibri"/>
                <a:ea typeface="Calibri"/>
                <a:cs typeface="Calibri"/>
                <a:sym typeface="Calibri"/>
              </a:rPr>
              <a:t> Show the distribution of song durations across genres, highlighting variations and outliers.</a:t>
            </a:r>
            <a:endParaRPr sz="1700">
              <a:solidFill>
                <a:schemeClr val="dk1"/>
              </a:solidFill>
              <a:latin typeface="Calibri"/>
              <a:ea typeface="Calibri"/>
              <a:cs typeface="Calibri"/>
              <a:sym typeface="Calibri"/>
            </a:endParaRPr>
          </a:p>
          <a:p>
            <a:pPr indent="-336550" lvl="0" marL="457200" rtl="0" algn="just">
              <a:lnSpc>
                <a:spcPct val="115000"/>
              </a:lnSpc>
              <a:spcBef>
                <a:spcPts val="0"/>
              </a:spcBef>
              <a:spcAft>
                <a:spcPts val="0"/>
              </a:spcAft>
              <a:buClr>
                <a:schemeClr val="dk1"/>
              </a:buClr>
              <a:buSzPts val="1700"/>
              <a:buFont typeface="Calibri"/>
              <a:buChar char="●"/>
            </a:pPr>
            <a:r>
              <a:rPr b="1" lang="en-US" sz="1700">
                <a:solidFill>
                  <a:schemeClr val="dk1"/>
                </a:solidFill>
                <a:latin typeface="Calibri"/>
                <a:ea typeface="Calibri"/>
                <a:cs typeface="Calibri"/>
                <a:sym typeface="Calibri"/>
              </a:rPr>
              <a:t>Bubble Chart:</a:t>
            </a:r>
            <a:r>
              <a:rPr lang="en-US" sz="1700">
                <a:solidFill>
                  <a:schemeClr val="dk1"/>
                </a:solidFill>
                <a:latin typeface="Calibri"/>
                <a:ea typeface="Calibri"/>
                <a:cs typeface="Calibri"/>
                <a:sym typeface="Calibri"/>
              </a:rPr>
              <a:t> Visualize all artists from both playlists, with bubble size indicating the number of songs and color distinguishing the playlist.</a:t>
            </a:r>
            <a:endParaRPr b="1" sz="17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US">
                <a:solidFill>
                  <a:schemeClr val="lt1"/>
                </a:solidFill>
              </a:rPr>
              <a:t>‹#›</a:t>
            </a:fld>
            <a:endParaRPr>
              <a:solidFill>
                <a:schemeClr val="lt1"/>
              </a:solidFill>
            </a:endParaRPr>
          </a:p>
        </p:txBody>
      </p:sp>
      <p:pic>
        <p:nvPicPr>
          <p:cNvPr id="166" name="Google Shape;166;p20"/>
          <p:cNvPicPr preferRelativeResize="0"/>
          <p:nvPr/>
        </p:nvPicPr>
        <p:blipFill>
          <a:blip r:embed="rId3">
            <a:alphaModFix/>
          </a:blip>
          <a:stretch>
            <a:fillRect/>
          </a:stretch>
        </p:blipFill>
        <p:spPr>
          <a:xfrm>
            <a:off x="283150" y="1826927"/>
            <a:ext cx="5479724" cy="2502925"/>
          </a:xfrm>
          <a:prstGeom prst="rect">
            <a:avLst/>
          </a:prstGeom>
          <a:noFill/>
          <a:ln>
            <a:noFill/>
          </a:ln>
        </p:spPr>
      </p:pic>
      <p:pic>
        <p:nvPicPr>
          <p:cNvPr id="167" name="Google Shape;167;p20"/>
          <p:cNvPicPr preferRelativeResize="0"/>
          <p:nvPr/>
        </p:nvPicPr>
        <p:blipFill>
          <a:blip r:embed="rId4">
            <a:alphaModFix/>
          </a:blip>
          <a:stretch>
            <a:fillRect/>
          </a:stretch>
        </p:blipFill>
        <p:spPr>
          <a:xfrm>
            <a:off x="5842650" y="1745213"/>
            <a:ext cx="3105375" cy="2666350"/>
          </a:xfrm>
          <a:prstGeom prst="rect">
            <a:avLst/>
          </a:prstGeom>
          <a:noFill/>
          <a:ln>
            <a:noFill/>
          </a:ln>
        </p:spPr>
      </p:pic>
      <p:sp>
        <p:nvSpPr>
          <p:cNvPr id="168" name="Google Shape;168;p20"/>
          <p:cNvSpPr txBox="1"/>
          <p:nvPr/>
        </p:nvSpPr>
        <p:spPr>
          <a:xfrm>
            <a:off x="1767750" y="0"/>
            <a:ext cx="56085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2600">
                <a:latin typeface="Calibri"/>
                <a:ea typeface="Calibri"/>
                <a:cs typeface="Calibri"/>
                <a:sym typeface="Calibri"/>
              </a:rPr>
              <a:t>SAMPLE VISUALIZATIONS</a:t>
            </a:r>
            <a:endParaRPr b="1" sz="2600">
              <a:latin typeface="Calibri"/>
              <a:ea typeface="Calibri"/>
              <a:cs typeface="Calibri"/>
              <a:sym typeface="Calibri"/>
            </a:endParaRPr>
          </a:p>
        </p:txBody>
      </p:sp>
      <p:sp>
        <p:nvSpPr>
          <p:cNvPr id="169" name="Google Shape;169;p20"/>
          <p:cNvSpPr txBox="1"/>
          <p:nvPr/>
        </p:nvSpPr>
        <p:spPr>
          <a:xfrm>
            <a:off x="239550" y="585000"/>
            <a:ext cx="8664900" cy="10158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US" sz="1800">
                <a:solidFill>
                  <a:schemeClr val="dk1"/>
                </a:solidFill>
                <a:latin typeface="Calibri"/>
                <a:ea typeface="Calibri"/>
                <a:cs typeface="Calibri"/>
                <a:sym typeface="Calibri"/>
              </a:rPr>
              <a:t>Individual Playlist Data</a:t>
            </a:r>
            <a:r>
              <a:rPr lang="en-US" sz="1800">
                <a:solidFill>
                  <a:schemeClr val="dk1"/>
                </a:solidFill>
                <a:latin typeface="Calibri"/>
                <a:ea typeface="Calibri"/>
                <a:cs typeface="Calibri"/>
                <a:sym typeface="Calibri"/>
              </a:rPr>
              <a:t>: These visualizations show key insights from the playlist data, including the top genres and the relationship between track energy, danceability, and valence, helping to identify trends and similarities within each playlist.</a:t>
            </a:r>
            <a:endParaRPr sz="25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US">
                <a:solidFill>
                  <a:schemeClr val="lt1"/>
                </a:solidFill>
              </a:rPr>
              <a:t>‹#›</a:t>
            </a:fld>
            <a:endParaRPr>
              <a:solidFill>
                <a:schemeClr val="lt1"/>
              </a:solidFill>
            </a:endParaRPr>
          </a:p>
        </p:txBody>
      </p:sp>
      <p:pic>
        <p:nvPicPr>
          <p:cNvPr id="175" name="Google Shape;175;p21"/>
          <p:cNvPicPr preferRelativeResize="0"/>
          <p:nvPr/>
        </p:nvPicPr>
        <p:blipFill>
          <a:blip r:embed="rId3">
            <a:alphaModFix/>
          </a:blip>
          <a:stretch>
            <a:fillRect/>
          </a:stretch>
        </p:blipFill>
        <p:spPr>
          <a:xfrm>
            <a:off x="152400" y="1521525"/>
            <a:ext cx="3915908" cy="2978124"/>
          </a:xfrm>
          <a:prstGeom prst="rect">
            <a:avLst/>
          </a:prstGeom>
          <a:noFill/>
          <a:ln>
            <a:noFill/>
          </a:ln>
        </p:spPr>
      </p:pic>
      <p:pic>
        <p:nvPicPr>
          <p:cNvPr id="176" name="Google Shape;176;p21"/>
          <p:cNvPicPr preferRelativeResize="0"/>
          <p:nvPr/>
        </p:nvPicPr>
        <p:blipFill>
          <a:blip r:embed="rId4">
            <a:alphaModFix/>
          </a:blip>
          <a:stretch>
            <a:fillRect/>
          </a:stretch>
        </p:blipFill>
        <p:spPr>
          <a:xfrm>
            <a:off x="4002800" y="1521525"/>
            <a:ext cx="5015200" cy="2978125"/>
          </a:xfrm>
          <a:prstGeom prst="rect">
            <a:avLst/>
          </a:prstGeom>
          <a:noFill/>
          <a:ln>
            <a:noFill/>
          </a:ln>
        </p:spPr>
      </p:pic>
      <p:sp>
        <p:nvSpPr>
          <p:cNvPr id="177" name="Google Shape;177;p21"/>
          <p:cNvSpPr txBox="1"/>
          <p:nvPr/>
        </p:nvSpPr>
        <p:spPr>
          <a:xfrm>
            <a:off x="194850" y="220600"/>
            <a:ext cx="8754300" cy="1235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US" sz="1800">
                <a:solidFill>
                  <a:schemeClr val="dk1"/>
                </a:solidFill>
                <a:latin typeface="Calibri"/>
                <a:ea typeface="Calibri"/>
                <a:cs typeface="Calibri"/>
                <a:sym typeface="Calibri"/>
              </a:rPr>
              <a:t>Comparing Playlist Data</a:t>
            </a:r>
            <a:r>
              <a:rPr lang="en-US" sz="1800">
                <a:solidFill>
                  <a:schemeClr val="dk1"/>
                </a:solidFill>
                <a:latin typeface="Calibri"/>
                <a:ea typeface="Calibri"/>
                <a:cs typeface="Calibri"/>
                <a:sym typeface="Calibri"/>
              </a:rPr>
              <a:t>: These visualizations compare two playlists based on various musical attributes such as energy, tempo, and acousticness, highlighting how the playlists differ or overlap, and offering insights into how track characteristics vary between the two.</a:t>
            </a:r>
            <a:endParaRPr sz="18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2"/>
          <p:cNvSpPr txBox="1"/>
          <p:nvPr>
            <p:ph idx="2" type="body"/>
          </p:nvPr>
        </p:nvSpPr>
        <p:spPr>
          <a:xfrm>
            <a:off x="0" y="611825"/>
            <a:ext cx="9144000" cy="4357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1200"/>
              </a:spcBef>
              <a:spcAft>
                <a:spcPts val="0"/>
              </a:spcAft>
              <a:buNone/>
            </a:pPr>
            <a:r>
              <a:rPr lang="en-US" sz="1400">
                <a:solidFill>
                  <a:schemeClr val="dk1"/>
                </a:solidFill>
                <a:latin typeface="Calibri"/>
                <a:ea typeface="Calibri"/>
                <a:cs typeface="Calibri"/>
                <a:sym typeface="Calibri"/>
              </a:rPr>
              <a:t>[1] “Spotify—About Spotify,” Spotify, Oct. 24, 2023. </a:t>
            </a:r>
            <a:r>
              <a:rPr lang="en-US" sz="1000" u="sng">
                <a:solidFill>
                  <a:schemeClr val="hlink"/>
                </a:solidFill>
                <a:latin typeface="Calibri"/>
                <a:ea typeface="Calibri"/>
                <a:cs typeface="Calibri"/>
                <a:sym typeface="Calibri"/>
                <a:hlinkClick r:id="rId3"/>
              </a:rPr>
              <a:t>https://newsroom.spotify.com/company-info/</a:t>
            </a:r>
            <a:endParaRPr sz="1000">
              <a:solidFill>
                <a:schemeClr val="dk1"/>
              </a:solidFill>
              <a:latin typeface="Calibri"/>
              <a:ea typeface="Calibri"/>
              <a:cs typeface="Calibri"/>
              <a:sym typeface="Calibri"/>
            </a:endParaRPr>
          </a:p>
          <a:p>
            <a:pPr indent="0" lvl="0" marL="0" rtl="0" algn="l">
              <a:lnSpc>
                <a:spcPct val="100000"/>
              </a:lnSpc>
              <a:spcBef>
                <a:spcPts val="1200"/>
              </a:spcBef>
              <a:spcAft>
                <a:spcPts val="0"/>
              </a:spcAft>
              <a:buClr>
                <a:schemeClr val="dk1"/>
              </a:buClr>
              <a:buSzPts val="1100"/>
              <a:buFont typeface="Arial"/>
              <a:buNone/>
            </a:pPr>
            <a:r>
              <a:rPr lang="en-US" sz="1400">
                <a:solidFill>
                  <a:schemeClr val="dk1"/>
                </a:solidFill>
                <a:latin typeface="Calibri"/>
                <a:ea typeface="Calibri"/>
                <a:cs typeface="Calibri"/>
                <a:sym typeface="Calibri"/>
              </a:rPr>
              <a:t>[2] “</a:t>
            </a:r>
            <a:r>
              <a:rPr lang="en-US" sz="1400">
                <a:solidFill>
                  <a:srgbClr val="0F1E3C"/>
                </a:solidFill>
                <a:latin typeface="Calibri"/>
                <a:ea typeface="Calibri"/>
                <a:cs typeface="Calibri"/>
                <a:sym typeface="Calibri"/>
              </a:rPr>
              <a:t>How to visualize Spotify music trends in Tableau.” </a:t>
            </a:r>
            <a:r>
              <a:rPr lang="en-US" sz="1000" u="sng">
                <a:solidFill>
                  <a:schemeClr val="hlink"/>
                </a:solidFill>
                <a:latin typeface="Calibri"/>
                <a:ea typeface="Calibri"/>
                <a:cs typeface="Calibri"/>
                <a:sym typeface="Calibri"/>
                <a:hlinkClick r:id="rId4"/>
              </a:rPr>
              <a:t>https://www.tableau.com/blog/how-visualize-spotify-music-trends-tableau</a:t>
            </a:r>
            <a:endParaRPr sz="1000">
              <a:solidFill>
                <a:srgbClr val="0F1E3C"/>
              </a:solidFill>
              <a:latin typeface="Calibri"/>
              <a:ea typeface="Calibri"/>
              <a:cs typeface="Calibri"/>
              <a:sym typeface="Calibri"/>
            </a:endParaRPr>
          </a:p>
          <a:p>
            <a:pPr indent="0" lvl="0" marL="0" rtl="0" algn="l">
              <a:lnSpc>
                <a:spcPct val="100000"/>
              </a:lnSpc>
              <a:spcBef>
                <a:spcPts val="1200"/>
              </a:spcBef>
              <a:spcAft>
                <a:spcPts val="0"/>
              </a:spcAft>
              <a:buNone/>
            </a:pPr>
            <a:r>
              <a:rPr lang="en-US" sz="1400">
                <a:solidFill>
                  <a:schemeClr val="dk1"/>
                </a:solidFill>
                <a:latin typeface="Calibri"/>
                <a:ea typeface="Calibri"/>
                <a:cs typeface="Calibri"/>
                <a:sym typeface="Calibri"/>
              </a:rPr>
              <a:t>[3] “</a:t>
            </a:r>
            <a:r>
              <a:rPr lang="en-US" sz="1400">
                <a:solidFill>
                  <a:srgbClr val="242424"/>
                </a:solidFill>
                <a:highlight>
                  <a:srgbClr val="FFFFFF"/>
                </a:highlight>
                <a:latin typeface="Calibri"/>
                <a:ea typeface="Calibri"/>
                <a:cs typeface="Calibri"/>
                <a:sym typeface="Calibri"/>
              </a:rPr>
              <a:t>Visualizing Spotify Data with Python and Tableau.</a:t>
            </a:r>
            <a:r>
              <a:rPr lang="en-US" sz="1400">
                <a:solidFill>
                  <a:schemeClr val="dk1"/>
                </a:solidFill>
                <a:latin typeface="Calibri"/>
                <a:ea typeface="Calibri"/>
                <a:cs typeface="Calibri"/>
                <a:sym typeface="Calibri"/>
              </a:rPr>
              <a:t>” </a:t>
            </a:r>
            <a:r>
              <a:rPr lang="en-US" sz="1000" u="sng">
                <a:solidFill>
                  <a:schemeClr val="hlink"/>
                </a:solidFill>
                <a:latin typeface="Calibri"/>
                <a:ea typeface="Calibri"/>
                <a:cs typeface="Calibri"/>
                <a:sym typeface="Calibri"/>
                <a:hlinkClick r:id="rId5"/>
              </a:rPr>
              <a:t>https://towardsdatascience.com/visualizing-spotify-data-with-python-tableau-687f2f528cdd</a:t>
            </a:r>
            <a:endParaRPr sz="1000" u="sng">
              <a:solidFill>
                <a:schemeClr val="hlink"/>
              </a:solidFill>
              <a:latin typeface="Calibri"/>
              <a:ea typeface="Calibri"/>
              <a:cs typeface="Calibri"/>
              <a:sym typeface="Calibri"/>
            </a:endParaRPr>
          </a:p>
          <a:p>
            <a:pPr indent="0" lvl="0" marL="0" rtl="0" algn="l">
              <a:lnSpc>
                <a:spcPct val="100000"/>
              </a:lnSpc>
              <a:spcBef>
                <a:spcPts val="1200"/>
              </a:spcBef>
              <a:spcAft>
                <a:spcPts val="0"/>
              </a:spcAft>
              <a:buNone/>
            </a:pPr>
            <a:r>
              <a:rPr lang="en-US" sz="1400">
                <a:solidFill>
                  <a:schemeClr val="dk1"/>
                </a:solidFill>
                <a:latin typeface="Calibri"/>
                <a:ea typeface="Calibri"/>
                <a:cs typeface="Calibri"/>
                <a:sym typeface="Calibri"/>
              </a:rPr>
              <a:t>[4] “</a:t>
            </a:r>
            <a:r>
              <a:rPr lang="en-US" sz="1400">
                <a:solidFill>
                  <a:srgbClr val="202124"/>
                </a:solidFill>
                <a:highlight>
                  <a:srgbClr val="FFFFFF"/>
                </a:highlight>
                <a:latin typeface="Calibri"/>
                <a:ea typeface="Calibri"/>
                <a:cs typeface="Calibri"/>
                <a:sym typeface="Calibri"/>
              </a:rPr>
              <a:t>Spotify Song Attributes Analysis.</a:t>
            </a:r>
            <a:r>
              <a:rPr lang="en-US" sz="1400">
                <a:solidFill>
                  <a:schemeClr val="dk1"/>
                </a:solidFill>
                <a:latin typeface="Calibri"/>
                <a:ea typeface="Calibri"/>
                <a:cs typeface="Calibri"/>
                <a:sym typeface="Calibri"/>
              </a:rPr>
              <a:t>” </a:t>
            </a:r>
            <a:r>
              <a:rPr lang="en-US" sz="1000" u="sng">
                <a:solidFill>
                  <a:schemeClr val="hlink"/>
                </a:solidFill>
                <a:latin typeface="Calibri"/>
                <a:ea typeface="Calibri"/>
                <a:cs typeface="Calibri"/>
                <a:sym typeface="Calibri"/>
                <a:hlinkClick r:id="rId6"/>
              </a:rPr>
              <a:t>https://www.kaggle.com/code/krishnabhatt4/spotify-song-attributes-analysis</a:t>
            </a:r>
            <a:endParaRPr sz="1000">
              <a:solidFill>
                <a:schemeClr val="dk1"/>
              </a:solidFill>
              <a:latin typeface="Calibri"/>
              <a:ea typeface="Calibri"/>
              <a:cs typeface="Calibri"/>
              <a:sym typeface="Calibri"/>
            </a:endParaRPr>
          </a:p>
          <a:p>
            <a:pPr indent="0" lvl="0" marL="0" rtl="0" algn="l">
              <a:lnSpc>
                <a:spcPct val="100000"/>
              </a:lnSpc>
              <a:spcBef>
                <a:spcPts val="1200"/>
              </a:spcBef>
              <a:spcAft>
                <a:spcPts val="0"/>
              </a:spcAft>
              <a:buClr>
                <a:schemeClr val="dk1"/>
              </a:buClr>
              <a:buSzPts val="1100"/>
              <a:buFont typeface="Arial"/>
              <a:buNone/>
            </a:pPr>
            <a:r>
              <a:rPr lang="en-US" sz="1400">
                <a:solidFill>
                  <a:schemeClr val="dk1"/>
                </a:solidFill>
                <a:latin typeface="Calibri"/>
                <a:ea typeface="Calibri"/>
                <a:cs typeface="Calibri"/>
                <a:sym typeface="Calibri"/>
              </a:rPr>
              <a:t>[5] “A simple guide to visualizing your Spotify listening data… badass-ly. ” </a:t>
            </a:r>
            <a:r>
              <a:rPr lang="en-US" sz="1000" u="sng">
                <a:solidFill>
                  <a:schemeClr val="hlink"/>
                </a:solidFill>
                <a:latin typeface="Calibri"/>
                <a:ea typeface="Calibri"/>
                <a:cs typeface="Calibri"/>
                <a:sym typeface="Calibri"/>
                <a:hlinkClick r:id="rId7"/>
              </a:rPr>
              <a:t>https://thenextweb.com/news/a-simple-guide-to-visualising-your-spotify-listening-data-badass-ly</a:t>
            </a:r>
            <a:endParaRPr sz="1400">
              <a:solidFill>
                <a:schemeClr val="dk1"/>
              </a:solidFill>
              <a:latin typeface="Calibri"/>
              <a:ea typeface="Calibri"/>
              <a:cs typeface="Calibri"/>
              <a:sym typeface="Calibri"/>
            </a:endParaRPr>
          </a:p>
          <a:p>
            <a:pPr indent="0" lvl="0" marL="0" rtl="0" algn="l">
              <a:lnSpc>
                <a:spcPct val="100000"/>
              </a:lnSpc>
              <a:spcBef>
                <a:spcPts val="1200"/>
              </a:spcBef>
              <a:spcAft>
                <a:spcPts val="0"/>
              </a:spcAft>
              <a:buNone/>
            </a:pPr>
            <a:r>
              <a:rPr lang="en-US" sz="1400">
                <a:solidFill>
                  <a:schemeClr val="dk1"/>
                </a:solidFill>
                <a:latin typeface="Calibri"/>
                <a:ea typeface="Calibri"/>
                <a:cs typeface="Calibri"/>
                <a:sym typeface="Calibri"/>
              </a:rPr>
              <a:t>[6] “Stats for Spotify.”  </a:t>
            </a:r>
            <a:r>
              <a:rPr lang="en-US" sz="1000" u="sng">
                <a:solidFill>
                  <a:schemeClr val="hlink"/>
                </a:solidFill>
                <a:latin typeface="Calibri"/>
                <a:ea typeface="Calibri"/>
                <a:cs typeface="Calibri"/>
                <a:sym typeface="Calibri"/>
                <a:hlinkClick r:id="rId8"/>
              </a:rPr>
              <a:t>https://www.statsforspotify.com/</a:t>
            </a:r>
            <a:endParaRPr sz="1000" u="sng">
              <a:solidFill>
                <a:schemeClr val="hlink"/>
              </a:solidFill>
              <a:latin typeface="Calibri"/>
              <a:ea typeface="Calibri"/>
              <a:cs typeface="Calibri"/>
              <a:sym typeface="Calibri"/>
            </a:endParaRPr>
          </a:p>
          <a:p>
            <a:pPr indent="0" lvl="0" marL="0" rtl="0" algn="l">
              <a:lnSpc>
                <a:spcPct val="100000"/>
              </a:lnSpc>
              <a:spcBef>
                <a:spcPts val="1200"/>
              </a:spcBef>
              <a:spcAft>
                <a:spcPts val="0"/>
              </a:spcAft>
              <a:buNone/>
            </a:pPr>
            <a:r>
              <a:rPr lang="en-US" sz="1400">
                <a:solidFill>
                  <a:schemeClr val="dk1"/>
                </a:solidFill>
                <a:latin typeface="Calibri"/>
                <a:ea typeface="Calibri"/>
                <a:cs typeface="Calibri"/>
                <a:sym typeface="Calibri"/>
              </a:rPr>
              <a:t>[7] “My Spotify Pie - Top artists - Top genres.”  </a:t>
            </a:r>
            <a:r>
              <a:rPr lang="en-US" sz="1000" u="sng">
                <a:solidFill>
                  <a:schemeClr val="hlink"/>
                </a:solidFill>
                <a:latin typeface="Calibri"/>
                <a:ea typeface="Calibri"/>
                <a:cs typeface="Calibri"/>
                <a:sym typeface="Calibri"/>
                <a:hlinkClick r:id="rId9"/>
              </a:rPr>
              <a:t>https://huangdarren1106.github.io/spotify-pie</a:t>
            </a:r>
            <a:endParaRPr sz="1000" u="sng">
              <a:solidFill>
                <a:schemeClr val="hlink"/>
              </a:solidFill>
              <a:latin typeface="Calibri"/>
              <a:ea typeface="Calibri"/>
              <a:cs typeface="Calibri"/>
              <a:sym typeface="Calibri"/>
            </a:endParaRPr>
          </a:p>
          <a:p>
            <a:pPr indent="0" lvl="0" marL="0" rtl="0" algn="l">
              <a:lnSpc>
                <a:spcPct val="100000"/>
              </a:lnSpc>
              <a:spcBef>
                <a:spcPts val="1200"/>
              </a:spcBef>
              <a:spcAft>
                <a:spcPts val="0"/>
              </a:spcAft>
              <a:buNone/>
            </a:pPr>
            <a:r>
              <a:rPr lang="en-US" sz="1400">
                <a:solidFill>
                  <a:schemeClr val="dk1"/>
                </a:solidFill>
                <a:latin typeface="Calibri"/>
                <a:ea typeface="Calibri"/>
                <a:cs typeface="Calibri"/>
                <a:sym typeface="Calibri"/>
              </a:rPr>
              <a:t>[8] “Obscurify Music.”  </a:t>
            </a:r>
            <a:r>
              <a:rPr lang="en-US" sz="1000" u="sng">
                <a:solidFill>
                  <a:schemeClr val="hlink"/>
                </a:solidFill>
                <a:latin typeface="Calibri"/>
                <a:ea typeface="Calibri"/>
                <a:cs typeface="Calibri"/>
                <a:sym typeface="Calibri"/>
                <a:hlinkClick r:id="rId10"/>
              </a:rPr>
              <a:t>https://www.obscurifymusic.com/home</a:t>
            </a:r>
            <a:endParaRPr sz="1000" u="sng">
              <a:solidFill>
                <a:schemeClr val="hlink"/>
              </a:solidFill>
              <a:latin typeface="Calibri"/>
              <a:ea typeface="Calibri"/>
              <a:cs typeface="Calibri"/>
              <a:sym typeface="Calibri"/>
            </a:endParaRPr>
          </a:p>
          <a:p>
            <a:pPr indent="0" lvl="0" marL="0" rtl="0" algn="l">
              <a:lnSpc>
                <a:spcPct val="100000"/>
              </a:lnSpc>
              <a:spcBef>
                <a:spcPts val="1200"/>
              </a:spcBef>
              <a:spcAft>
                <a:spcPts val="0"/>
              </a:spcAft>
              <a:buNone/>
            </a:pPr>
            <a:r>
              <a:rPr lang="en-US" sz="1400">
                <a:solidFill>
                  <a:schemeClr val="dk1"/>
                </a:solidFill>
                <a:latin typeface="Calibri"/>
                <a:ea typeface="Calibri"/>
                <a:cs typeface="Calibri"/>
                <a:sym typeface="Calibri"/>
              </a:rPr>
              <a:t>[9] “Compare your Spotify music taste! - Musictaste.space.”  </a:t>
            </a:r>
            <a:r>
              <a:rPr lang="en-US" sz="1000" u="sng">
                <a:solidFill>
                  <a:schemeClr val="hlink"/>
                </a:solidFill>
                <a:latin typeface="Calibri"/>
                <a:ea typeface="Calibri"/>
                <a:cs typeface="Calibri"/>
                <a:sym typeface="Calibri"/>
                <a:hlinkClick r:id="rId11"/>
              </a:rPr>
              <a:t>https://musictaste.space/</a:t>
            </a:r>
            <a:endParaRPr sz="1000" u="sng">
              <a:solidFill>
                <a:schemeClr val="hlink"/>
              </a:solidFill>
              <a:latin typeface="Calibri"/>
              <a:ea typeface="Calibri"/>
              <a:cs typeface="Calibri"/>
              <a:sym typeface="Calibri"/>
            </a:endParaRPr>
          </a:p>
          <a:p>
            <a:pPr indent="0" lvl="0" marL="0" rtl="0" algn="l">
              <a:lnSpc>
                <a:spcPct val="100000"/>
              </a:lnSpc>
              <a:spcBef>
                <a:spcPts val="1200"/>
              </a:spcBef>
              <a:spcAft>
                <a:spcPts val="0"/>
              </a:spcAft>
              <a:buNone/>
            </a:pPr>
            <a:r>
              <a:rPr lang="en-US" sz="1400">
                <a:solidFill>
                  <a:schemeClr val="dk1"/>
                </a:solidFill>
                <a:latin typeface="Calibri"/>
                <a:ea typeface="Calibri"/>
                <a:cs typeface="Calibri"/>
                <a:sym typeface="Calibri"/>
              </a:rPr>
              <a:t>[10] “</a:t>
            </a:r>
            <a:r>
              <a:rPr lang="en-US" sz="1400">
                <a:solidFill>
                  <a:schemeClr val="dk1"/>
                </a:solidFill>
                <a:latin typeface="Calibri"/>
                <a:ea typeface="Calibri"/>
                <a:cs typeface="Calibri"/>
                <a:sym typeface="Calibri"/>
              </a:rPr>
              <a:t>Exploring Music Rankings with Interactive Visualization.” </a:t>
            </a:r>
            <a:r>
              <a:rPr lang="en-US" sz="1000" u="sng">
                <a:solidFill>
                  <a:schemeClr val="hlink"/>
                </a:solidFill>
                <a:latin typeface="Calibri"/>
                <a:ea typeface="Calibri"/>
                <a:cs typeface="Calibri"/>
                <a:sym typeface="Calibri"/>
                <a:hlinkClick r:id="rId12"/>
              </a:rPr>
              <a:t>https://www.researchgate.net/profile/Leandro-Guedes-2/publication/317553482_Exploring_Music_Rankings_with_Interactive_Visualization/links/5a2b8b600f7e9b63e538e943/Exploring-Music-Rankings-with-Interactive-Visualization.pdf</a:t>
            </a:r>
            <a:endParaRPr sz="1000" u="sng">
              <a:solidFill>
                <a:schemeClr val="hlink"/>
              </a:solidFill>
              <a:latin typeface="Calibri"/>
              <a:ea typeface="Calibri"/>
              <a:cs typeface="Calibri"/>
              <a:sym typeface="Calibri"/>
            </a:endParaRPr>
          </a:p>
          <a:p>
            <a:pPr indent="0" lvl="0" marL="0" rtl="0" algn="l">
              <a:lnSpc>
                <a:spcPct val="115000"/>
              </a:lnSpc>
              <a:spcBef>
                <a:spcPts val="1200"/>
              </a:spcBef>
              <a:spcAft>
                <a:spcPts val="0"/>
              </a:spcAft>
              <a:buNone/>
            </a:pPr>
            <a:r>
              <a:t/>
            </a:r>
            <a:endParaRPr sz="1400" u="sng">
              <a:solidFill>
                <a:schemeClr val="hlink"/>
              </a:solidFill>
              <a:latin typeface="Calibri"/>
              <a:ea typeface="Calibri"/>
              <a:cs typeface="Calibri"/>
              <a:sym typeface="Calibri"/>
            </a:endParaRPr>
          </a:p>
          <a:p>
            <a:pPr indent="0" lvl="0" marL="457200" rtl="0" algn="just">
              <a:lnSpc>
                <a:spcPct val="115000"/>
              </a:lnSpc>
              <a:spcBef>
                <a:spcPts val="1200"/>
              </a:spcBef>
              <a:spcAft>
                <a:spcPts val="0"/>
              </a:spcAft>
              <a:buNone/>
            </a:pPr>
            <a:r>
              <a:t/>
            </a:r>
            <a:endParaRPr sz="1400">
              <a:solidFill>
                <a:schemeClr val="dk1"/>
              </a:solidFill>
              <a:latin typeface="Calibri"/>
              <a:ea typeface="Calibri"/>
              <a:cs typeface="Calibri"/>
              <a:sym typeface="Calibri"/>
            </a:endParaRPr>
          </a:p>
          <a:p>
            <a:pPr indent="0" lvl="0" marL="0" rtl="0" algn="just">
              <a:lnSpc>
                <a:spcPct val="115000"/>
              </a:lnSpc>
              <a:spcBef>
                <a:spcPts val="1200"/>
              </a:spcBef>
              <a:spcAft>
                <a:spcPts val="0"/>
              </a:spcAft>
              <a:buNone/>
            </a:pPr>
            <a:r>
              <a:t/>
            </a:r>
            <a:endParaRPr sz="1400">
              <a:solidFill>
                <a:schemeClr val="dk1"/>
              </a:solidFill>
              <a:latin typeface="Calibri"/>
              <a:ea typeface="Calibri"/>
              <a:cs typeface="Calibri"/>
              <a:sym typeface="Calibri"/>
            </a:endParaRPr>
          </a:p>
          <a:p>
            <a:pPr indent="0" lvl="0" marL="457200" rtl="0" algn="just">
              <a:lnSpc>
                <a:spcPct val="115000"/>
              </a:lnSpc>
              <a:spcBef>
                <a:spcPts val="1200"/>
              </a:spcBef>
              <a:spcAft>
                <a:spcPts val="0"/>
              </a:spcAft>
              <a:buNone/>
            </a:pPr>
            <a:r>
              <a:t/>
            </a:r>
            <a:endParaRPr sz="1400">
              <a:solidFill>
                <a:schemeClr val="dk1"/>
              </a:solidFill>
              <a:latin typeface="Calibri"/>
              <a:ea typeface="Calibri"/>
              <a:cs typeface="Calibri"/>
              <a:sym typeface="Calibri"/>
            </a:endParaRPr>
          </a:p>
          <a:p>
            <a:pPr indent="0" lvl="0" marL="0" rtl="0" algn="just">
              <a:lnSpc>
                <a:spcPct val="115000"/>
              </a:lnSpc>
              <a:spcBef>
                <a:spcPts val="1200"/>
              </a:spcBef>
              <a:spcAft>
                <a:spcPts val="0"/>
              </a:spcAft>
              <a:buSzPts val="1100"/>
              <a:buNone/>
            </a:pPr>
            <a:r>
              <a:t/>
            </a:r>
            <a:endParaRPr b="1" sz="1400">
              <a:solidFill>
                <a:schemeClr val="dk1"/>
              </a:solidFill>
              <a:latin typeface="Calibri"/>
              <a:ea typeface="Calibri"/>
              <a:cs typeface="Calibri"/>
              <a:sym typeface="Calibri"/>
            </a:endParaRPr>
          </a:p>
          <a:p>
            <a:pPr indent="0" lvl="0" marL="0" rtl="0" algn="just">
              <a:lnSpc>
                <a:spcPct val="100000"/>
              </a:lnSpc>
              <a:spcBef>
                <a:spcPts val="0"/>
              </a:spcBef>
              <a:spcAft>
                <a:spcPts val="0"/>
              </a:spcAft>
              <a:buSzPts val="1800"/>
              <a:buNone/>
            </a:pPr>
            <a:r>
              <a:t/>
            </a:r>
            <a:endParaRPr sz="1400">
              <a:solidFill>
                <a:srgbClr val="0D0D0D"/>
              </a:solidFill>
              <a:latin typeface="Calibri"/>
              <a:ea typeface="Calibri"/>
              <a:cs typeface="Calibri"/>
              <a:sym typeface="Calibri"/>
            </a:endParaRPr>
          </a:p>
        </p:txBody>
      </p:sp>
      <p:sp>
        <p:nvSpPr>
          <p:cNvPr id="183" name="Google Shape;183;p2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US">
                <a:solidFill>
                  <a:schemeClr val="lt1"/>
                </a:solidFill>
              </a:rPr>
              <a:t>‹#›</a:t>
            </a:fld>
            <a:endParaRPr>
              <a:solidFill>
                <a:schemeClr val="lt1"/>
              </a:solidFill>
            </a:endParaRPr>
          </a:p>
        </p:txBody>
      </p:sp>
      <p:sp>
        <p:nvSpPr>
          <p:cNvPr id="184" name="Google Shape;184;p22"/>
          <p:cNvSpPr txBox="1"/>
          <p:nvPr>
            <p:ph type="ctrTitle"/>
          </p:nvPr>
        </p:nvSpPr>
        <p:spPr>
          <a:xfrm>
            <a:off x="569844" y="-7"/>
            <a:ext cx="8004300" cy="699000"/>
          </a:xfrm>
          <a:prstGeom prst="rect">
            <a:avLst/>
          </a:prstGeom>
          <a:noFill/>
          <a:ln>
            <a:noFill/>
          </a:ln>
        </p:spPr>
        <p:txBody>
          <a:bodyPr anchorCtr="0" anchor="ctr" bIns="45700" lIns="91425" spcFirstLastPara="1" rIns="91425" wrap="square" tIns="45700">
            <a:normAutofit/>
          </a:bodyPr>
          <a:lstStyle/>
          <a:p>
            <a:pPr indent="0" lvl="0" marL="0" rtl="0" algn="ctr">
              <a:lnSpc>
                <a:spcPct val="115000"/>
              </a:lnSpc>
              <a:spcBef>
                <a:spcPts val="1200"/>
              </a:spcBef>
              <a:spcAft>
                <a:spcPts val="1200"/>
              </a:spcAft>
              <a:buClr>
                <a:schemeClr val="dk1"/>
              </a:buClr>
              <a:buSzPts val="1100"/>
              <a:buFont typeface="Arial"/>
              <a:buNone/>
            </a:pPr>
            <a:r>
              <a:rPr lang="en-US" sz="2400">
                <a:solidFill>
                  <a:schemeClr val="dk1"/>
                </a:solidFill>
                <a:latin typeface="Calibri"/>
                <a:ea typeface="Calibri"/>
                <a:cs typeface="Calibri"/>
                <a:sym typeface="Calibri"/>
              </a:rPr>
              <a:t>REFERENCES</a:t>
            </a:r>
            <a:endParaRPr sz="24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3"/>
          <p:cNvSpPr txBox="1"/>
          <p:nvPr>
            <p:ph idx="1" type="body"/>
          </p:nvPr>
        </p:nvSpPr>
        <p:spPr>
          <a:xfrm>
            <a:off x="642443" y="1768744"/>
            <a:ext cx="7859100" cy="27216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SzPts val="4000"/>
              <a:buNone/>
            </a:pPr>
            <a:r>
              <a:rPr b="1" lang="en-US" sz="4000"/>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1"/>
          <p:cNvSpPr txBox="1"/>
          <p:nvPr>
            <p:ph type="ctrTitle"/>
          </p:nvPr>
        </p:nvSpPr>
        <p:spPr>
          <a:xfrm>
            <a:off x="569850" y="96950"/>
            <a:ext cx="8004300" cy="4698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240"/>
              <a:buFont typeface="Century Gothic"/>
              <a:buNone/>
            </a:pPr>
            <a:r>
              <a:rPr lang="en-US" sz="2640">
                <a:solidFill>
                  <a:schemeClr val="dk1"/>
                </a:solidFill>
                <a:latin typeface="Calibri"/>
                <a:ea typeface="Calibri"/>
                <a:cs typeface="Calibri"/>
                <a:sym typeface="Calibri"/>
              </a:rPr>
              <a:t>INTRODUCTION</a:t>
            </a:r>
            <a:endParaRPr sz="2640">
              <a:latin typeface="Calibri"/>
              <a:ea typeface="Calibri"/>
              <a:cs typeface="Calibri"/>
              <a:sym typeface="Calibri"/>
            </a:endParaRPr>
          </a:p>
        </p:txBody>
      </p:sp>
      <p:sp>
        <p:nvSpPr>
          <p:cNvPr id="97" name="Google Shape;97;p11"/>
          <p:cNvSpPr txBox="1"/>
          <p:nvPr>
            <p:ph idx="2" type="body"/>
          </p:nvPr>
        </p:nvSpPr>
        <p:spPr>
          <a:xfrm>
            <a:off x="217950" y="663800"/>
            <a:ext cx="8356200" cy="2082300"/>
          </a:xfrm>
          <a:prstGeom prst="rect">
            <a:avLst/>
          </a:prstGeom>
          <a:noFill/>
          <a:ln>
            <a:noFill/>
          </a:ln>
        </p:spPr>
        <p:txBody>
          <a:bodyPr anchorCtr="0" anchor="t" bIns="45700" lIns="91425" spcFirstLastPara="1" rIns="91425" wrap="square" tIns="45700">
            <a:noAutofit/>
          </a:bodyPr>
          <a:lstStyle/>
          <a:p>
            <a:pPr indent="-342900" lvl="0" marL="457200" rtl="0" algn="just">
              <a:lnSpc>
                <a:spcPct val="115000"/>
              </a:lnSpc>
              <a:spcBef>
                <a:spcPts val="0"/>
              </a:spcBef>
              <a:spcAft>
                <a:spcPts val="0"/>
              </a:spcAft>
              <a:buClr>
                <a:schemeClr val="dk1"/>
              </a:buClr>
              <a:buSzPts val="1800"/>
              <a:buFont typeface="Calibri"/>
              <a:buChar char="●"/>
            </a:pPr>
            <a:r>
              <a:rPr lang="en-US">
                <a:solidFill>
                  <a:schemeClr val="dk1"/>
                </a:solidFill>
                <a:latin typeface="Calibri"/>
                <a:ea typeface="Calibri"/>
                <a:cs typeface="Calibri"/>
                <a:sym typeface="Calibri"/>
              </a:rPr>
              <a:t>Music holds the power to evoke emotions, connect people, and shape cultures, making its understanding and analysis crucial for appreciating its profound impact on human lives and society.</a:t>
            </a:r>
            <a:endParaRPr>
              <a:solidFill>
                <a:schemeClr val="dk1"/>
              </a:solidFill>
              <a:latin typeface="Calibri"/>
              <a:ea typeface="Calibri"/>
              <a:cs typeface="Calibri"/>
              <a:sym typeface="Calibri"/>
            </a:endParaRPr>
          </a:p>
          <a:p>
            <a:pPr indent="-342900" lvl="0" marL="457200" rtl="0" algn="just">
              <a:lnSpc>
                <a:spcPct val="115000"/>
              </a:lnSpc>
              <a:spcBef>
                <a:spcPts val="1200"/>
              </a:spcBef>
              <a:spcAft>
                <a:spcPts val="0"/>
              </a:spcAft>
              <a:buClr>
                <a:schemeClr val="dk1"/>
              </a:buClr>
              <a:buSzPts val="1800"/>
              <a:buFont typeface="Calibri"/>
              <a:buChar char="●"/>
            </a:pPr>
            <a:r>
              <a:rPr lang="en-US">
                <a:solidFill>
                  <a:schemeClr val="dk1"/>
                </a:solidFill>
                <a:latin typeface="Calibri"/>
                <a:ea typeface="Calibri"/>
                <a:cs typeface="Calibri"/>
                <a:sym typeface="Calibri"/>
              </a:rPr>
              <a:t>Music analysis enables us to dissect compositions, uncover patterns, and personalize musical experiences, enriching our appreciation of this universal art form.</a:t>
            </a:r>
            <a:endParaRPr>
              <a:solidFill>
                <a:schemeClr val="dk1"/>
              </a:solidFill>
              <a:latin typeface="Calibri"/>
              <a:ea typeface="Calibri"/>
              <a:cs typeface="Calibri"/>
              <a:sym typeface="Calibri"/>
            </a:endParaRPr>
          </a:p>
          <a:p>
            <a:pPr indent="0" lvl="0" marL="0" rtl="0" algn="just">
              <a:lnSpc>
                <a:spcPct val="115000"/>
              </a:lnSpc>
              <a:spcBef>
                <a:spcPts val="1200"/>
              </a:spcBef>
              <a:spcAft>
                <a:spcPts val="0"/>
              </a:spcAft>
              <a:buSzPts val="1100"/>
              <a:buNone/>
            </a:pPr>
            <a:r>
              <a:t/>
            </a:r>
            <a:endParaRPr>
              <a:solidFill>
                <a:schemeClr val="dk1"/>
              </a:solidFill>
              <a:latin typeface="Calibri"/>
              <a:ea typeface="Calibri"/>
              <a:cs typeface="Calibri"/>
              <a:sym typeface="Calibri"/>
            </a:endParaRPr>
          </a:p>
          <a:p>
            <a:pPr indent="0" lvl="0" marL="0" rtl="0" algn="just">
              <a:lnSpc>
                <a:spcPct val="115000"/>
              </a:lnSpc>
              <a:spcBef>
                <a:spcPts val="1200"/>
              </a:spcBef>
              <a:spcAft>
                <a:spcPts val="0"/>
              </a:spcAft>
              <a:buClr>
                <a:schemeClr val="dk1"/>
              </a:buClr>
              <a:buSzPts val="1100"/>
              <a:buFont typeface="Arial"/>
              <a:buNone/>
            </a:pPr>
            <a:r>
              <a:t/>
            </a:r>
            <a:endParaRPr>
              <a:solidFill>
                <a:schemeClr val="dk1"/>
              </a:solidFill>
              <a:latin typeface="Calibri"/>
              <a:ea typeface="Calibri"/>
              <a:cs typeface="Calibri"/>
              <a:sym typeface="Calibri"/>
            </a:endParaRPr>
          </a:p>
          <a:p>
            <a:pPr indent="0" lvl="0" marL="0" rtl="0" algn="just">
              <a:lnSpc>
                <a:spcPct val="115000"/>
              </a:lnSpc>
              <a:spcBef>
                <a:spcPts val="1200"/>
              </a:spcBef>
              <a:spcAft>
                <a:spcPts val="0"/>
              </a:spcAft>
              <a:buClr>
                <a:srgbClr val="000000"/>
              </a:buClr>
              <a:buSzPts val="1800"/>
              <a:buFont typeface="Arial"/>
              <a:buNone/>
            </a:pPr>
            <a:r>
              <a:t/>
            </a:r>
            <a:endParaRPr>
              <a:solidFill>
                <a:srgbClr val="0D0D0D"/>
              </a:solidFill>
              <a:latin typeface="Calibri"/>
              <a:ea typeface="Calibri"/>
              <a:cs typeface="Calibri"/>
              <a:sym typeface="Calibri"/>
            </a:endParaRPr>
          </a:p>
        </p:txBody>
      </p:sp>
      <p:sp>
        <p:nvSpPr>
          <p:cNvPr id="98" name="Google Shape;98;p1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US">
                <a:solidFill>
                  <a:schemeClr val="lt1"/>
                </a:solidFill>
              </a:rPr>
              <a:t>‹#›</a:t>
            </a:fld>
            <a:endParaRPr>
              <a:solidFill>
                <a:schemeClr val="lt1"/>
              </a:solidFill>
            </a:endParaRPr>
          </a:p>
        </p:txBody>
      </p:sp>
      <p:sp>
        <p:nvSpPr>
          <p:cNvPr id="99" name="Google Shape;99;p11"/>
          <p:cNvSpPr txBox="1"/>
          <p:nvPr/>
        </p:nvSpPr>
        <p:spPr>
          <a:xfrm>
            <a:off x="3995650" y="2571725"/>
            <a:ext cx="4578600" cy="2082300"/>
          </a:xfrm>
          <a:prstGeom prst="rect">
            <a:avLst/>
          </a:prstGeom>
          <a:noFill/>
          <a:ln>
            <a:noFill/>
          </a:ln>
        </p:spPr>
        <p:txBody>
          <a:bodyPr anchorCtr="0" anchor="t" bIns="91425" lIns="91425" spcFirstLastPara="1" rIns="91425" wrap="square" tIns="91425">
            <a:noAutofit/>
          </a:bodyPr>
          <a:lstStyle/>
          <a:p>
            <a:pPr indent="-317500" lvl="0" marL="457200" rtl="0" algn="just">
              <a:lnSpc>
                <a:spcPct val="115000"/>
              </a:lnSpc>
              <a:spcBef>
                <a:spcPts val="1200"/>
              </a:spcBef>
              <a:spcAft>
                <a:spcPts val="0"/>
              </a:spcAft>
              <a:buClr>
                <a:schemeClr val="dk1"/>
              </a:buClr>
              <a:buSzPts val="1400"/>
              <a:buFont typeface="Calibri"/>
              <a:buChar char="●"/>
            </a:pPr>
            <a:r>
              <a:rPr lang="en-US" sz="1800">
                <a:solidFill>
                  <a:schemeClr val="dk1"/>
                </a:solidFill>
                <a:latin typeface="Calibri"/>
                <a:ea typeface="Calibri"/>
                <a:cs typeface="Calibri"/>
                <a:sym typeface="Calibri"/>
              </a:rPr>
              <a:t>Spotify is the world’s most popular audio streaming subscription service</a:t>
            </a:r>
            <a:r>
              <a:rPr b="1" baseline="30000" lang="en-US" sz="2000">
                <a:solidFill>
                  <a:schemeClr val="dk1"/>
                </a:solidFill>
                <a:latin typeface="Calibri"/>
                <a:ea typeface="Calibri"/>
                <a:cs typeface="Calibri"/>
                <a:sym typeface="Calibri"/>
              </a:rPr>
              <a:t>[1]</a:t>
            </a:r>
            <a:r>
              <a:rPr b="1" baseline="30000" lang="en-US" sz="1700">
                <a:solidFill>
                  <a:schemeClr val="dk1"/>
                </a:solidFill>
                <a:latin typeface="Calibri"/>
                <a:ea typeface="Calibri"/>
                <a:cs typeface="Calibri"/>
                <a:sym typeface="Calibri"/>
              </a:rPr>
              <a:t> </a:t>
            </a:r>
            <a:r>
              <a:rPr lang="en-US" sz="1800">
                <a:solidFill>
                  <a:schemeClr val="dk1"/>
                </a:solidFill>
                <a:latin typeface="Calibri"/>
                <a:ea typeface="Calibri"/>
                <a:cs typeface="Calibri"/>
                <a:sym typeface="Calibri"/>
              </a:rPr>
              <a:t>with over 574 million users (226 million subscribers) across more than 180 countries. It is a rich source for data, and this data can be leveraged to do various analyses.</a:t>
            </a:r>
            <a:endParaRPr sz="1800">
              <a:solidFill>
                <a:schemeClr val="dk1"/>
              </a:solidFill>
            </a:endParaRPr>
          </a:p>
        </p:txBody>
      </p:sp>
      <p:pic>
        <p:nvPicPr>
          <p:cNvPr id="100" name="Google Shape;100;p11"/>
          <p:cNvPicPr preferRelativeResize="0"/>
          <p:nvPr/>
        </p:nvPicPr>
        <p:blipFill>
          <a:blip r:embed="rId3">
            <a:alphaModFix/>
          </a:blip>
          <a:stretch>
            <a:fillRect/>
          </a:stretch>
        </p:blipFill>
        <p:spPr>
          <a:xfrm>
            <a:off x="787800" y="2930325"/>
            <a:ext cx="3019425" cy="1514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2"/>
          <p:cNvSpPr txBox="1"/>
          <p:nvPr>
            <p:ph idx="2" type="body"/>
          </p:nvPr>
        </p:nvSpPr>
        <p:spPr>
          <a:xfrm>
            <a:off x="218850" y="699000"/>
            <a:ext cx="8706300" cy="43572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1200"/>
              </a:spcBef>
              <a:spcAft>
                <a:spcPts val="0"/>
              </a:spcAft>
              <a:buNone/>
            </a:pPr>
            <a:r>
              <a:rPr lang="en-US">
                <a:solidFill>
                  <a:schemeClr val="dk1"/>
                </a:solidFill>
                <a:latin typeface="Calibri"/>
                <a:ea typeface="Calibri"/>
                <a:cs typeface="Calibri"/>
                <a:sym typeface="Calibri"/>
              </a:rPr>
              <a:t>This project aims to analyze and compare Spotify playlists using visualizations to explore similarities and differences in music attributes such as genre, artist, and energy. By identifying the common trends and data-driven insights, it will generate personalized music recommendations for playlist listeners. Through simple and intuitive visualizations, both static and dynamic approaches will be explored to create an interactive dashboard that enables users to compare playlists, gain insights into their music tastes, and receive tailored recommendations based on shared or similar interests.</a:t>
            </a:r>
            <a:endParaRPr>
              <a:solidFill>
                <a:schemeClr val="dk1"/>
              </a:solidFill>
              <a:latin typeface="Calibri"/>
              <a:ea typeface="Calibri"/>
              <a:cs typeface="Calibri"/>
              <a:sym typeface="Calibri"/>
            </a:endParaRPr>
          </a:p>
          <a:p>
            <a:pPr indent="0" lvl="0" marL="0" rtl="0" algn="just">
              <a:lnSpc>
                <a:spcPct val="115000"/>
              </a:lnSpc>
              <a:spcBef>
                <a:spcPts val="1200"/>
              </a:spcBef>
              <a:spcAft>
                <a:spcPts val="0"/>
              </a:spcAft>
              <a:buNone/>
            </a:pPr>
            <a:r>
              <a:rPr b="1" lang="en-US" sz="1800">
                <a:solidFill>
                  <a:schemeClr val="dk1"/>
                </a:solidFill>
                <a:latin typeface="Calibri"/>
                <a:ea typeface="Calibri"/>
                <a:cs typeface="Calibri"/>
                <a:sym typeface="Calibri"/>
              </a:rPr>
              <a:t>Key Goals:</a:t>
            </a:r>
            <a:endParaRPr b="1" sz="1800">
              <a:solidFill>
                <a:schemeClr val="dk1"/>
              </a:solidFill>
              <a:latin typeface="Calibri"/>
              <a:ea typeface="Calibri"/>
              <a:cs typeface="Calibri"/>
              <a:sym typeface="Calibri"/>
            </a:endParaRPr>
          </a:p>
          <a:p>
            <a:pPr indent="-342900" lvl="0" marL="457200" rtl="0" algn="just">
              <a:lnSpc>
                <a:spcPct val="115000"/>
              </a:lnSpc>
              <a:spcBef>
                <a:spcPts val="120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Visualize and compare musical traits between two playlists.</a:t>
            </a:r>
            <a:endParaRPr sz="1800">
              <a:solidFill>
                <a:schemeClr val="dk1"/>
              </a:solidFill>
              <a:latin typeface="Calibri"/>
              <a:ea typeface="Calibri"/>
              <a:cs typeface="Calibri"/>
              <a:sym typeface="Calibri"/>
            </a:endParaRPr>
          </a:p>
          <a:p>
            <a:pPr indent="-342900" lvl="0" marL="457200" rtl="0" algn="just">
              <a:lnSpc>
                <a:spcPct val="115000"/>
              </a:lnSpc>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Generate recommendations based on common trends.</a:t>
            </a:r>
            <a:endParaRPr sz="1800">
              <a:solidFill>
                <a:schemeClr val="dk1"/>
              </a:solidFill>
              <a:latin typeface="Calibri"/>
              <a:ea typeface="Calibri"/>
              <a:cs typeface="Calibri"/>
              <a:sym typeface="Calibri"/>
            </a:endParaRPr>
          </a:p>
          <a:p>
            <a:pPr indent="-342900" lvl="0" marL="457200" rtl="0" algn="just">
              <a:lnSpc>
                <a:spcPct val="115000"/>
              </a:lnSpc>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Make data analysis user-friendly with interactive visualizations.</a:t>
            </a:r>
            <a:endParaRPr sz="1800">
              <a:solidFill>
                <a:schemeClr val="dk1"/>
              </a:solidFill>
              <a:latin typeface="Calibri"/>
              <a:ea typeface="Calibri"/>
              <a:cs typeface="Calibri"/>
              <a:sym typeface="Calibri"/>
            </a:endParaRPr>
          </a:p>
          <a:p>
            <a:pPr indent="0" lvl="0" marL="0" rtl="0" algn="just">
              <a:lnSpc>
                <a:spcPct val="115000"/>
              </a:lnSpc>
              <a:spcBef>
                <a:spcPts val="1200"/>
              </a:spcBef>
              <a:spcAft>
                <a:spcPts val="0"/>
              </a:spcAft>
              <a:buNone/>
            </a:pPr>
            <a:r>
              <a:t/>
            </a:r>
            <a:endParaRPr sz="1600">
              <a:solidFill>
                <a:schemeClr val="dk1"/>
              </a:solidFill>
              <a:latin typeface="Calibri"/>
              <a:ea typeface="Calibri"/>
              <a:cs typeface="Calibri"/>
              <a:sym typeface="Calibri"/>
            </a:endParaRPr>
          </a:p>
          <a:p>
            <a:pPr indent="0" lvl="0" marL="457200" rtl="0" algn="just">
              <a:lnSpc>
                <a:spcPct val="115000"/>
              </a:lnSpc>
              <a:spcBef>
                <a:spcPts val="1200"/>
              </a:spcBef>
              <a:spcAft>
                <a:spcPts val="0"/>
              </a:spcAft>
              <a:buNone/>
            </a:pPr>
            <a:r>
              <a:t/>
            </a:r>
            <a:endParaRPr sz="1600">
              <a:solidFill>
                <a:schemeClr val="dk1"/>
              </a:solidFill>
              <a:latin typeface="Calibri"/>
              <a:ea typeface="Calibri"/>
              <a:cs typeface="Calibri"/>
              <a:sym typeface="Calibri"/>
            </a:endParaRPr>
          </a:p>
          <a:p>
            <a:pPr indent="0" lvl="0" marL="0" rtl="0" algn="just">
              <a:lnSpc>
                <a:spcPct val="115000"/>
              </a:lnSpc>
              <a:spcBef>
                <a:spcPts val="1200"/>
              </a:spcBef>
              <a:spcAft>
                <a:spcPts val="0"/>
              </a:spcAft>
              <a:buSzPts val="1100"/>
              <a:buNone/>
            </a:pPr>
            <a:r>
              <a:t/>
            </a:r>
            <a:endParaRPr b="1" sz="1600">
              <a:solidFill>
                <a:schemeClr val="dk1"/>
              </a:solidFill>
              <a:latin typeface="Calibri"/>
              <a:ea typeface="Calibri"/>
              <a:cs typeface="Calibri"/>
              <a:sym typeface="Calibri"/>
            </a:endParaRPr>
          </a:p>
          <a:p>
            <a:pPr indent="0" lvl="0" marL="0" rtl="0" algn="just">
              <a:lnSpc>
                <a:spcPct val="100000"/>
              </a:lnSpc>
              <a:spcBef>
                <a:spcPts val="0"/>
              </a:spcBef>
              <a:spcAft>
                <a:spcPts val="0"/>
              </a:spcAft>
              <a:buSzPts val="1800"/>
              <a:buNone/>
            </a:pPr>
            <a:r>
              <a:t/>
            </a:r>
            <a:endParaRPr sz="1600">
              <a:solidFill>
                <a:srgbClr val="0D0D0D"/>
              </a:solidFill>
              <a:latin typeface="Calibri"/>
              <a:ea typeface="Calibri"/>
              <a:cs typeface="Calibri"/>
              <a:sym typeface="Calibri"/>
            </a:endParaRPr>
          </a:p>
        </p:txBody>
      </p:sp>
      <p:sp>
        <p:nvSpPr>
          <p:cNvPr id="106" name="Google Shape;106;p1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US">
                <a:solidFill>
                  <a:schemeClr val="lt1"/>
                </a:solidFill>
              </a:rPr>
              <a:t>‹#›</a:t>
            </a:fld>
            <a:endParaRPr>
              <a:solidFill>
                <a:schemeClr val="lt1"/>
              </a:solidFill>
            </a:endParaRPr>
          </a:p>
        </p:txBody>
      </p:sp>
      <p:sp>
        <p:nvSpPr>
          <p:cNvPr id="107" name="Google Shape;107;p12"/>
          <p:cNvSpPr txBox="1"/>
          <p:nvPr>
            <p:ph type="ctrTitle"/>
          </p:nvPr>
        </p:nvSpPr>
        <p:spPr>
          <a:xfrm>
            <a:off x="569844" y="-7"/>
            <a:ext cx="8004300" cy="699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Century Gothic"/>
              <a:buNone/>
            </a:pPr>
            <a:r>
              <a:rPr lang="en-US" sz="2600">
                <a:solidFill>
                  <a:schemeClr val="dk1"/>
                </a:solidFill>
                <a:latin typeface="Calibri"/>
                <a:ea typeface="Calibri"/>
                <a:cs typeface="Calibri"/>
                <a:sym typeface="Calibri"/>
              </a:rPr>
              <a:t>ABSTRACT</a:t>
            </a:r>
            <a:endParaRPr sz="26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3"/>
          <p:cNvSpPr txBox="1"/>
          <p:nvPr>
            <p:ph idx="2" type="body"/>
          </p:nvPr>
        </p:nvSpPr>
        <p:spPr>
          <a:xfrm>
            <a:off x="218850" y="770850"/>
            <a:ext cx="5200800" cy="3601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b="1" lang="en-US">
                <a:solidFill>
                  <a:schemeClr val="dk1"/>
                </a:solidFill>
                <a:latin typeface="Calibri"/>
                <a:ea typeface="Calibri"/>
                <a:cs typeface="Calibri"/>
                <a:sym typeface="Calibri"/>
              </a:rPr>
              <a:t>Key Questions:</a:t>
            </a:r>
            <a:endParaRPr b="1">
              <a:solidFill>
                <a:schemeClr val="dk1"/>
              </a:solidFill>
              <a:latin typeface="Calibri"/>
              <a:ea typeface="Calibri"/>
              <a:cs typeface="Calibri"/>
              <a:sym typeface="Calibri"/>
            </a:endParaRPr>
          </a:p>
          <a:p>
            <a:pPr indent="-342900" lvl="0" marL="457200" rtl="0" algn="just">
              <a:lnSpc>
                <a:spcPct val="115000"/>
              </a:lnSpc>
              <a:spcBef>
                <a:spcPts val="1200"/>
              </a:spcBef>
              <a:spcAft>
                <a:spcPts val="0"/>
              </a:spcAft>
              <a:buClr>
                <a:schemeClr val="dk1"/>
              </a:buClr>
              <a:buSzPts val="1800"/>
              <a:buFont typeface="Calibri"/>
              <a:buAutoNum type="arabicPeriod"/>
            </a:pPr>
            <a:r>
              <a:rPr lang="en-US">
                <a:solidFill>
                  <a:schemeClr val="dk1"/>
                </a:solidFill>
                <a:latin typeface="Calibri"/>
                <a:ea typeface="Calibri"/>
                <a:cs typeface="Calibri"/>
                <a:sym typeface="Calibri"/>
              </a:rPr>
              <a:t>How similar or different are the two playlists in terms of musical features (e.g., energy, danceability, genres)?</a:t>
            </a:r>
            <a:endParaRPr>
              <a:solidFill>
                <a:schemeClr val="dk1"/>
              </a:solidFill>
              <a:latin typeface="Calibri"/>
              <a:ea typeface="Calibri"/>
              <a:cs typeface="Calibri"/>
              <a:sym typeface="Calibri"/>
            </a:endParaRPr>
          </a:p>
          <a:p>
            <a:pPr indent="-342900" lvl="0" marL="457200" rtl="0" algn="just">
              <a:lnSpc>
                <a:spcPct val="115000"/>
              </a:lnSpc>
              <a:spcBef>
                <a:spcPts val="1200"/>
              </a:spcBef>
              <a:spcAft>
                <a:spcPts val="0"/>
              </a:spcAft>
              <a:buClr>
                <a:schemeClr val="dk1"/>
              </a:buClr>
              <a:buSzPts val="1800"/>
              <a:buFont typeface="Calibri"/>
              <a:buAutoNum type="arabicPeriod"/>
            </a:pPr>
            <a:r>
              <a:rPr lang="en-US">
                <a:solidFill>
                  <a:schemeClr val="dk1"/>
                </a:solidFill>
                <a:latin typeface="Calibri"/>
                <a:ea typeface="Calibri"/>
                <a:cs typeface="Calibri"/>
                <a:sym typeface="Calibri"/>
              </a:rPr>
              <a:t>How can we visually capture these differences?</a:t>
            </a:r>
            <a:endParaRPr>
              <a:solidFill>
                <a:schemeClr val="dk1"/>
              </a:solidFill>
              <a:latin typeface="Calibri"/>
              <a:ea typeface="Calibri"/>
              <a:cs typeface="Calibri"/>
              <a:sym typeface="Calibri"/>
            </a:endParaRPr>
          </a:p>
          <a:p>
            <a:pPr indent="-342900" lvl="0" marL="457200" rtl="0" algn="just">
              <a:lnSpc>
                <a:spcPct val="115000"/>
              </a:lnSpc>
              <a:spcBef>
                <a:spcPts val="1000"/>
              </a:spcBef>
              <a:spcAft>
                <a:spcPts val="0"/>
              </a:spcAft>
              <a:buClr>
                <a:schemeClr val="dk1"/>
              </a:buClr>
              <a:buSzPts val="1800"/>
              <a:buFont typeface="Calibri"/>
              <a:buAutoNum type="arabicPeriod"/>
            </a:pPr>
            <a:r>
              <a:rPr lang="en-US">
                <a:solidFill>
                  <a:schemeClr val="dk1"/>
                </a:solidFill>
                <a:latin typeface="Calibri"/>
                <a:ea typeface="Calibri"/>
                <a:cs typeface="Calibri"/>
                <a:sym typeface="Calibri"/>
              </a:rPr>
              <a:t>What common traits can we derive from comparing multiple musical attributes?</a:t>
            </a:r>
            <a:endParaRPr>
              <a:solidFill>
                <a:schemeClr val="dk1"/>
              </a:solidFill>
              <a:latin typeface="Calibri"/>
              <a:ea typeface="Calibri"/>
              <a:cs typeface="Calibri"/>
              <a:sym typeface="Calibri"/>
            </a:endParaRPr>
          </a:p>
          <a:p>
            <a:pPr indent="-342900" lvl="0" marL="457200" rtl="0" algn="just">
              <a:lnSpc>
                <a:spcPct val="115000"/>
              </a:lnSpc>
              <a:spcBef>
                <a:spcPts val="1000"/>
              </a:spcBef>
              <a:spcAft>
                <a:spcPts val="0"/>
              </a:spcAft>
              <a:buClr>
                <a:schemeClr val="dk1"/>
              </a:buClr>
              <a:buSzPts val="1800"/>
              <a:buFont typeface="Calibri"/>
              <a:buAutoNum type="arabicPeriod"/>
            </a:pPr>
            <a:r>
              <a:rPr lang="en-US">
                <a:solidFill>
                  <a:schemeClr val="dk1"/>
                </a:solidFill>
                <a:latin typeface="Calibri"/>
                <a:ea typeface="Calibri"/>
                <a:cs typeface="Calibri"/>
                <a:sym typeface="Calibri"/>
              </a:rPr>
              <a:t>How can we generate personalized recommendations based on shared musical traits?</a:t>
            </a:r>
            <a:endParaRPr>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just">
              <a:lnSpc>
                <a:spcPct val="115000"/>
              </a:lnSpc>
              <a:spcBef>
                <a:spcPts val="1200"/>
              </a:spcBef>
              <a:spcAft>
                <a:spcPts val="0"/>
              </a:spcAft>
              <a:buNone/>
            </a:pPr>
            <a:r>
              <a:t/>
            </a:r>
            <a:endParaRPr>
              <a:solidFill>
                <a:schemeClr val="dk1"/>
              </a:solidFill>
              <a:latin typeface="Calibri"/>
              <a:ea typeface="Calibri"/>
              <a:cs typeface="Calibri"/>
              <a:sym typeface="Calibri"/>
            </a:endParaRPr>
          </a:p>
          <a:p>
            <a:pPr indent="0" lvl="0" marL="0" rtl="0" algn="just">
              <a:lnSpc>
                <a:spcPct val="115000"/>
              </a:lnSpc>
              <a:spcBef>
                <a:spcPts val="1200"/>
              </a:spcBef>
              <a:spcAft>
                <a:spcPts val="0"/>
              </a:spcAft>
              <a:buNone/>
            </a:pPr>
            <a:r>
              <a:t/>
            </a:r>
            <a:endParaRPr sz="1600">
              <a:solidFill>
                <a:schemeClr val="dk1"/>
              </a:solidFill>
              <a:latin typeface="Calibri"/>
              <a:ea typeface="Calibri"/>
              <a:cs typeface="Calibri"/>
              <a:sym typeface="Calibri"/>
            </a:endParaRPr>
          </a:p>
          <a:p>
            <a:pPr indent="0" lvl="0" marL="457200" rtl="0" algn="just">
              <a:lnSpc>
                <a:spcPct val="115000"/>
              </a:lnSpc>
              <a:spcBef>
                <a:spcPts val="1200"/>
              </a:spcBef>
              <a:spcAft>
                <a:spcPts val="0"/>
              </a:spcAft>
              <a:buNone/>
            </a:pPr>
            <a:r>
              <a:t/>
            </a:r>
            <a:endParaRPr sz="1600">
              <a:solidFill>
                <a:schemeClr val="dk1"/>
              </a:solidFill>
              <a:latin typeface="Calibri"/>
              <a:ea typeface="Calibri"/>
              <a:cs typeface="Calibri"/>
              <a:sym typeface="Calibri"/>
            </a:endParaRPr>
          </a:p>
          <a:p>
            <a:pPr indent="0" lvl="0" marL="0" rtl="0" algn="just">
              <a:lnSpc>
                <a:spcPct val="115000"/>
              </a:lnSpc>
              <a:spcBef>
                <a:spcPts val="1200"/>
              </a:spcBef>
              <a:spcAft>
                <a:spcPts val="0"/>
              </a:spcAft>
              <a:buSzPts val="1100"/>
              <a:buNone/>
            </a:pPr>
            <a:r>
              <a:t/>
            </a:r>
            <a:endParaRPr b="1" sz="1600">
              <a:solidFill>
                <a:schemeClr val="dk1"/>
              </a:solidFill>
              <a:latin typeface="Calibri"/>
              <a:ea typeface="Calibri"/>
              <a:cs typeface="Calibri"/>
              <a:sym typeface="Calibri"/>
            </a:endParaRPr>
          </a:p>
          <a:p>
            <a:pPr indent="0" lvl="0" marL="0" rtl="0" algn="just">
              <a:lnSpc>
                <a:spcPct val="100000"/>
              </a:lnSpc>
              <a:spcBef>
                <a:spcPts val="0"/>
              </a:spcBef>
              <a:spcAft>
                <a:spcPts val="0"/>
              </a:spcAft>
              <a:buSzPts val="1800"/>
              <a:buNone/>
            </a:pPr>
            <a:r>
              <a:t/>
            </a:r>
            <a:endParaRPr sz="1600">
              <a:solidFill>
                <a:srgbClr val="0D0D0D"/>
              </a:solidFill>
              <a:latin typeface="Calibri"/>
              <a:ea typeface="Calibri"/>
              <a:cs typeface="Calibri"/>
              <a:sym typeface="Calibri"/>
            </a:endParaRPr>
          </a:p>
        </p:txBody>
      </p:sp>
      <p:sp>
        <p:nvSpPr>
          <p:cNvPr id="113" name="Google Shape;113;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US">
                <a:solidFill>
                  <a:schemeClr val="lt1"/>
                </a:solidFill>
              </a:rPr>
              <a:t>‹#›</a:t>
            </a:fld>
            <a:endParaRPr>
              <a:solidFill>
                <a:schemeClr val="lt1"/>
              </a:solidFill>
            </a:endParaRPr>
          </a:p>
        </p:txBody>
      </p:sp>
      <p:sp>
        <p:nvSpPr>
          <p:cNvPr id="114" name="Google Shape;114;p13"/>
          <p:cNvSpPr txBox="1"/>
          <p:nvPr>
            <p:ph type="ctrTitle"/>
          </p:nvPr>
        </p:nvSpPr>
        <p:spPr>
          <a:xfrm>
            <a:off x="569844" y="-7"/>
            <a:ext cx="8004300" cy="699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Century Gothic"/>
              <a:buNone/>
            </a:pPr>
            <a:r>
              <a:rPr lang="en-US" sz="2600">
                <a:solidFill>
                  <a:schemeClr val="dk1"/>
                </a:solidFill>
                <a:latin typeface="Calibri"/>
                <a:ea typeface="Calibri"/>
                <a:cs typeface="Calibri"/>
                <a:sym typeface="Calibri"/>
              </a:rPr>
              <a:t>PROJECT OBJECTIVES</a:t>
            </a:r>
            <a:endParaRPr sz="2600">
              <a:latin typeface="Calibri"/>
              <a:ea typeface="Calibri"/>
              <a:cs typeface="Calibri"/>
              <a:sym typeface="Calibri"/>
            </a:endParaRPr>
          </a:p>
        </p:txBody>
      </p:sp>
      <p:pic>
        <p:nvPicPr>
          <p:cNvPr id="115" name="Google Shape;115;p13"/>
          <p:cNvPicPr preferRelativeResize="0"/>
          <p:nvPr/>
        </p:nvPicPr>
        <p:blipFill>
          <a:blip r:embed="rId3">
            <a:alphaModFix/>
          </a:blip>
          <a:stretch>
            <a:fillRect/>
          </a:stretch>
        </p:blipFill>
        <p:spPr>
          <a:xfrm>
            <a:off x="6029800" y="2689575"/>
            <a:ext cx="2731349" cy="1731775"/>
          </a:xfrm>
          <a:prstGeom prst="rect">
            <a:avLst/>
          </a:prstGeom>
          <a:noFill/>
          <a:ln>
            <a:noFill/>
          </a:ln>
        </p:spPr>
      </p:pic>
      <p:pic>
        <p:nvPicPr>
          <p:cNvPr id="116" name="Google Shape;116;p13"/>
          <p:cNvPicPr preferRelativeResize="0"/>
          <p:nvPr/>
        </p:nvPicPr>
        <p:blipFill>
          <a:blip r:embed="rId4">
            <a:alphaModFix/>
          </a:blip>
          <a:stretch>
            <a:fillRect/>
          </a:stretch>
        </p:blipFill>
        <p:spPr>
          <a:xfrm>
            <a:off x="5808400" y="770843"/>
            <a:ext cx="2952750" cy="1552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4"/>
          <p:cNvSpPr txBox="1"/>
          <p:nvPr>
            <p:ph idx="2" type="body"/>
          </p:nvPr>
        </p:nvSpPr>
        <p:spPr>
          <a:xfrm>
            <a:off x="218850" y="466625"/>
            <a:ext cx="8706300" cy="4357200"/>
          </a:xfrm>
          <a:prstGeom prst="rect">
            <a:avLst/>
          </a:prstGeom>
          <a:noFill/>
          <a:ln>
            <a:noFill/>
          </a:ln>
        </p:spPr>
        <p:txBody>
          <a:bodyPr anchorCtr="0" anchor="t" bIns="45700" lIns="91425" spcFirstLastPara="1" rIns="91425" wrap="square" tIns="45700">
            <a:noAutofit/>
          </a:bodyPr>
          <a:lstStyle/>
          <a:p>
            <a:pPr indent="-327025" lvl="0" marL="457200" rtl="0" algn="just">
              <a:lnSpc>
                <a:spcPct val="115000"/>
              </a:lnSpc>
              <a:spcBef>
                <a:spcPts val="0"/>
              </a:spcBef>
              <a:spcAft>
                <a:spcPts val="0"/>
              </a:spcAft>
              <a:buClr>
                <a:schemeClr val="dk1"/>
              </a:buClr>
              <a:buSzPts val="1550"/>
              <a:buFont typeface="Calibri"/>
              <a:buChar char="●"/>
            </a:pPr>
            <a:r>
              <a:rPr b="1" lang="en-US" sz="1550">
                <a:solidFill>
                  <a:schemeClr val="dk1"/>
                </a:solidFill>
                <a:latin typeface="Calibri"/>
                <a:ea typeface="Calibri"/>
                <a:cs typeface="Calibri"/>
                <a:sym typeface="Calibri"/>
              </a:rPr>
              <a:t>Fueling Curiosity and Music Discovery:</a:t>
            </a:r>
            <a:r>
              <a:rPr lang="en-US" sz="1550">
                <a:solidFill>
                  <a:schemeClr val="dk1"/>
                </a:solidFill>
                <a:latin typeface="Calibri"/>
                <a:ea typeface="Calibri"/>
                <a:cs typeface="Calibri"/>
                <a:sym typeface="Calibri"/>
              </a:rPr>
              <a:t> This project offers a unique way to explore personal music tastes, uncover hidden connections between artists and genres, compare preferences, and enhance music discovery through engaging visualizations. It provides exciting insights for both users and researchers.</a:t>
            </a:r>
            <a:endParaRPr sz="1550">
              <a:solidFill>
                <a:schemeClr val="dk1"/>
              </a:solidFill>
              <a:latin typeface="Calibri"/>
              <a:ea typeface="Calibri"/>
              <a:cs typeface="Calibri"/>
              <a:sym typeface="Calibri"/>
            </a:endParaRPr>
          </a:p>
          <a:p>
            <a:pPr indent="-327025" lvl="0" marL="457200" rtl="0" algn="just">
              <a:lnSpc>
                <a:spcPct val="115000"/>
              </a:lnSpc>
              <a:spcBef>
                <a:spcPts val="1200"/>
              </a:spcBef>
              <a:spcAft>
                <a:spcPts val="0"/>
              </a:spcAft>
              <a:buClr>
                <a:schemeClr val="dk1"/>
              </a:buClr>
              <a:buSzPts val="1550"/>
              <a:buFont typeface="Calibri"/>
              <a:buChar char="●"/>
            </a:pPr>
            <a:r>
              <a:rPr b="1" lang="en-US" sz="1550">
                <a:solidFill>
                  <a:schemeClr val="dk1"/>
                </a:solidFill>
                <a:latin typeface="Calibri"/>
                <a:ea typeface="Calibri"/>
                <a:cs typeface="Calibri"/>
                <a:sym typeface="Calibri"/>
              </a:rPr>
              <a:t>Why is this project important? Why Should We Care?</a:t>
            </a:r>
            <a:endParaRPr b="1" sz="1550">
              <a:solidFill>
                <a:schemeClr val="dk1"/>
              </a:solidFill>
              <a:latin typeface="Calibri"/>
              <a:ea typeface="Calibri"/>
              <a:cs typeface="Calibri"/>
              <a:sym typeface="Calibri"/>
            </a:endParaRPr>
          </a:p>
          <a:p>
            <a:pPr indent="-327025" lvl="1" marL="914400" rtl="0" algn="just">
              <a:lnSpc>
                <a:spcPct val="115000"/>
              </a:lnSpc>
              <a:spcBef>
                <a:spcPts val="0"/>
              </a:spcBef>
              <a:spcAft>
                <a:spcPts val="0"/>
              </a:spcAft>
              <a:buClr>
                <a:schemeClr val="dk1"/>
              </a:buClr>
              <a:buSzPts val="1550"/>
              <a:buFont typeface="Calibri"/>
              <a:buChar char="○"/>
            </a:pPr>
            <a:r>
              <a:rPr lang="en-US" sz="1550">
                <a:solidFill>
                  <a:schemeClr val="dk1"/>
                </a:solidFill>
                <a:latin typeface="Calibri"/>
                <a:ea typeface="Calibri"/>
                <a:cs typeface="Calibri"/>
                <a:sym typeface="Calibri"/>
              </a:rPr>
              <a:t>Music is highly personalized, and Spotify’s Blend feature allows users to share playlists, but it lacks detailed visual comparisons. Our project fills this gap by adding a visual element to the comparative analysis.</a:t>
            </a:r>
            <a:endParaRPr sz="1550">
              <a:solidFill>
                <a:schemeClr val="dk1"/>
              </a:solidFill>
              <a:latin typeface="Calibri"/>
              <a:ea typeface="Calibri"/>
              <a:cs typeface="Calibri"/>
              <a:sym typeface="Calibri"/>
            </a:endParaRPr>
          </a:p>
          <a:p>
            <a:pPr indent="-327025" lvl="1" marL="914400" rtl="0" algn="just">
              <a:lnSpc>
                <a:spcPct val="115000"/>
              </a:lnSpc>
              <a:spcBef>
                <a:spcPts val="0"/>
              </a:spcBef>
              <a:spcAft>
                <a:spcPts val="0"/>
              </a:spcAft>
              <a:buClr>
                <a:schemeClr val="dk1"/>
              </a:buClr>
              <a:buSzPts val="1550"/>
              <a:buChar char="○"/>
            </a:pPr>
            <a:r>
              <a:rPr b="1" lang="en-US" sz="1550">
                <a:solidFill>
                  <a:schemeClr val="dk1"/>
                </a:solidFill>
                <a:latin typeface="Calibri"/>
                <a:ea typeface="Calibri"/>
                <a:cs typeface="Calibri"/>
                <a:sym typeface="Calibri"/>
              </a:rPr>
              <a:t>Quantifying Motivation and Inspiration:</a:t>
            </a:r>
            <a:r>
              <a:rPr lang="en-US" sz="1550">
                <a:solidFill>
                  <a:schemeClr val="dk1"/>
                </a:solidFill>
                <a:latin typeface="Calibri"/>
                <a:ea typeface="Calibri"/>
                <a:cs typeface="Calibri"/>
                <a:sym typeface="Calibri"/>
              </a:rPr>
              <a:t> With over 574 million users across more than 180 countries, Spotify provides a vast and diverse dataset ideal for meaningful analyses. The project draws inspiration from Spotify’s Blend feature, aiming to enhance the music recommendation experience by leveraging this rich data to visualize user preferences, patterns, and diverse musical attributes. By adding detailed visual comparisons, our project has the potential to impact a large user base, offering new ways to discover music and personalize listening experiences on a global scale.</a:t>
            </a:r>
            <a:endParaRPr sz="1550">
              <a:solidFill>
                <a:schemeClr val="dk1"/>
              </a:solidFill>
              <a:latin typeface="Calibri"/>
              <a:ea typeface="Calibri"/>
              <a:cs typeface="Calibri"/>
              <a:sym typeface="Calibri"/>
            </a:endParaRPr>
          </a:p>
          <a:p>
            <a:pPr indent="0" lvl="0" marL="0" rtl="0" algn="just">
              <a:lnSpc>
                <a:spcPct val="115000"/>
              </a:lnSpc>
              <a:spcBef>
                <a:spcPts val="1200"/>
              </a:spcBef>
              <a:spcAft>
                <a:spcPts val="0"/>
              </a:spcAft>
              <a:buNone/>
            </a:pPr>
            <a:r>
              <a:t/>
            </a:r>
            <a:endParaRPr sz="1400">
              <a:solidFill>
                <a:schemeClr val="dk1"/>
              </a:solidFill>
              <a:latin typeface="Calibri"/>
              <a:ea typeface="Calibri"/>
              <a:cs typeface="Calibri"/>
              <a:sym typeface="Calibri"/>
            </a:endParaRPr>
          </a:p>
          <a:p>
            <a:pPr indent="0" lvl="0" marL="457200" rtl="0" algn="just">
              <a:lnSpc>
                <a:spcPct val="115000"/>
              </a:lnSpc>
              <a:spcBef>
                <a:spcPts val="1200"/>
              </a:spcBef>
              <a:spcAft>
                <a:spcPts val="0"/>
              </a:spcAft>
              <a:buNone/>
            </a:pPr>
            <a:r>
              <a:t/>
            </a:r>
            <a:endParaRPr sz="1400">
              <a:solidFill>
                <a:schemeClr val="dk1"/>
              </a:solidFill>
              <a:latin typeface="Calibri"/>
              <a:ea typeface="Calibri"/>
              <a:cs typeface="Calibri"/>
              <a:sym typeface="Calibri"/>
            </a:endParaRPr>
          </a:p>
          <a:p>
            <a:pPr indent="0" lvl="0" marL="0" rtl="0" algn="just">
              <a:lnSpc>
                <a:spcPct val="115000"/>
              </a:lnSpc>
              <a:spcBef>
                <a:spcPts val="1200"/>
              </a:spcBef>
              <a:spcAft>
                <a:spcPts val="0"/>
              </a:spcAft>
              <a:buSzPts val="1100"/>
              <a:buNone/>
            </a:pPr>
            <a:r>
              <a:t/>
            </a:r>
            <a:endParaRPr b="1" sz="1400">
              <a:solidFill>
                <a:schemeClr val="dk1"/>
              </a:solidFill>
              <a:latin typeface="Calibri"/>
              <a:ea typeface="Calibri"/>
              <a:cs typeface="Calibri"/>
              <a:sym typeface="Calibri"/>
            </a:endParaRPr>
          </a:p>
          <a:p>
            <a:pPr indent="0" lvl="0" marL="0" rtl="0" algn="just">
              <a:lnSpc>
                <a:spcPct val="100000"/>
              </a:lnSpc>
              <a:spcBef>
                <a:spcPts val="0"/>
              </a:spcBef>
              <a:spcAft>
                <a:spcPts val="0"/>
              </a:spcAft>
              <a:buSzPts val="1800"/>
              <a:buNone/>
            </a:pPr>
            <a:r>
              <a:t/>
            </a:r>
            <a:endParaRPr sz="1400">
              <a:solidFill>
                <a:srgbClr val="0D0D0D"/>
              </a:solidFill>
              <a:latin typeface="Calibri"/>
              <a:ea typeface="Calibri"/>
              <a:cs typeface="Calibri"/>
              <a:sym typeface="Calibri"/>
            </a:endParaRPr>
          </a:p>
        </p:txBody>
      </p:sp>
      <p:sp>
        <p:nvSpPr>
          <p:cNvPr id="122" name="Google Shape;122;p1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US">
                <a:solidFill>
                  <a:schemeClr val="lt1"/>
                </a:solidFill>
              </a:rPr>
              <a:t>‹#›</a:t>
            </a:fld>
            <a:endParaRPr>
              <a:solidFill>
                <a:schemeClr val="lt1"/>
              </a:solidFill>
            </a:endParaRPr>
          </a:p>
        </p:txBody>
      </p:sp>
      <p:sp>
        <p:nvSpPr>
          <p:cNvPr id="123" name="Google Shape;123;p14"/>
          <p:cNvSpPr txBox="1"/>
          <p:nvPr>
            <p:ph type="ctrTitle"/>
          </p:nvPr>
        </p:nvSpPr>
        <p:spPr>
          <a:xfrm>
            <a:off x="569844" y="-132282"/>
            <a:ext cx="8004300" cy="699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Century Gothic"/>
              <a:buNone/>
            </a:pPr>
            <a:r>
              <a:rPr lang="en-US" sz="2400">
                <a:solidFill>
                  <a:schemeClr val="dk1"/>
                </a:solidFill>
                <a:latin typeface="Calibri"/>
                <a:ea typeface="Calibri"/>
                <a:cs typeface="Calibri"/>
                <a:sym typeface="Calibri"/>
              </a:rPr>
              <a:t>MOTIVATION</a:t>
            </a:r>
            <a:endParaRPr sz="24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5"/>
          <p:cNvSpPr txBox="1"/>
          <p:nvPr>
            <p:ph idx="2" type="body"/>
          </p:nvPr>
        </p:nvSpPr>
        <p:spPr>
          <a:xfrm>
            <a:off x="218850" y="611825"/>
            <a:ext cx="8706300" cy="4357200"/>
          </a:xfrm>
          <a:prstGeom prst="rect">
            <a:avLst/>
          </a:prstGeom>
          <a:noFill/>
          <a:ln>
            <a:noFill/>
          </a:ln>
        </p:spPr>
        <p:txBody>
          <a:bodyPr anchorCtr="0" anchor="t" bIns="45700" lIns="91425" spcFirstLastPara="1" rIns="91425" wrap="square" tIns="45700">
            <a:noAutofit/>
          </a:bodyPr>
          <a:lstStyle/>
          <a:p>
            <a:pPr indent="-323850" lvl="0" marL="457200" rtl="0" algn="just">
              <a:lnSpc>
                <a:spcPct val="115000"/>
              </a:lnSpc>
              <a:spcBef>
                <a:spcPts val="1200"/>
              </a:spcBef>
              <a:spcAft>
                <a:spcPts val="0"/>
              </a:spcAft>
              <a:buClr>
                <a:schemeClr val="dk1"/>
              </a:buClr>
              <a:buSzPts val="1500"/>
              <a:buFont typeface="Calibri"/>
              <a:buChar char="●"/>
            </a:pPr>
            <a:r>
              <a:rPr b="1" lang="en-US" sz="1500">
                <a:solidFill>
                  <a:schemeClr val="dk1"/>
                </a:solidFill>
                <a:latin typeface="Calibri"/>
                <a:ea typeface="Calibri"/>
                <a:cs typeface="Calibri"/>
                <a:sym typeface="Calibri"/>
              </a:rPr>
              <a:t>Stats for Spotify</a:t>
            </a:r>
            <a:r>
              <a:rPr b="1" baseline="30000" lang="en-US" sz="1500">
                <a:solidFill>
                  <a:schemeClr val="dk1"/>
                </a:solidFill>
                <a:latin typeface="Calibri"/>
                <a:ea typeface="Calibri"/>
                <a:cs typeface="Calibri"/>
                <a:sym typeface="Calibri"/>
              </a:rPr>
              <a:t>[6]</a:t>
            </a:r>
            <a:r>
              <a:rPr b="1" lang="en-US" sz="1500">
                <a:solidFill>
                  <a:schemeClr val="dk1"/>
                </a:solidFill>
                <a:latin typeface="Calibri"/>
                <a:ea typeface="Calibri"/>
                <a:cs typeface="Calibri"/>
                <a:sym typeface="Calibri"/>
              </a:rPr>
              <a:t>:</a:t>
            </a:r>
            <a:r>
              <a:rPr lang="en-US" sz="1500">
                <a:solidFill>
                  <a:schemeClr val="dk1"/>
                </a:solidFill>
                <a:latin typeface="Calibri"/>
                <a:ea typeface="Calibri"/>
                <a:cs typeface="Calibri"/>
                <a:sym typeface="Calibri"/>
              </a:rPr>
              <a:t> A simple tool to view top genres, artists, and tracks. However, it provides little insight into relationships between playlists or trends.</a:t>
            </a:r>
            <a:endParaRPr sz="1500">
              <a:solidFill>
                <a:schemeClr val="dk1"/>
              </a:solidFill>
              <a:latin typeface="Calibri"/>
              <a:ea typeface="Calibri"/>
              <a:cs typeface="Calibri"/>
              <a:sym typeface="Calibri"/>
            </a:endParaRPr>
          </a:p>
          <a:p>
            <a:pPr indent="-323850" lvl="1" marL="914400" rtl="0" algn="just">
              <a:lnSpc>
                <a:spcPct val="115000"/>
              </a:lnSpc>
              <a:spcBef>
                <a:spcPts val="0"/>
              </a:spcBef>
              <a:spcAft>
                <a:spcPts val="0"/>
              </a:spcAft>
              <a:buClr>
                <a:schemeClr val="dk1"/>
              </a:buClr>
              <a:buSzPts val="1500"/>
              <a:buFont typeface="Calibri"/>
              <a:buChar char="○"/>
            </a:pPr>
            <a:r>
              <a:rPr i="1" lang="en-US" sz="1500">
                <a:solidFill>
                  <a:schemeClr val="dk1"/>
                </a:solidFill>
                <a:latin typeface="Calibri"/>
                <a:ea typeface="Calibri"/>
                <a:cs typeface="Calibri"/>
                <a:sym typeface="Calibri"/>
              </a:rPr>
              <a:t>Critique:</a:t>
            </a:r>
            <a:r>
              <a:rPr lang="en-US" sz="1500">
                <a:solidFill>
                  <a:schemeClr val="dk1"/>
                </a:solidFill>
                <a:latin typeface="Calibri"/>
                <a:ea typeface="Calibri"/>
                <a:cs typeface="Calibri"/>
                <a:sym typeface="Calibri"/>
              </a:rPr>
              <a:t> Visuals lack depth; the platform only shows bar charts without comparison features.</a:t>
            </a:r>
            <a:endParaRPr sz="1500">
              <a:solidFill>
                <a:schemeClr val="dk1"/>
              </a:solidFill>
              <a:latin typeface="Calibri"/>
              <a:ea typeface="Calibri"/>
              <a:cs typeface="Calibri"/>
              <a:sym typeface="Calibri"/>
            </a:endParaRPr>
          </a:p>
          <a:p>
            <a:pPr indent="-323850" lvl="0" marL="457200" rtl="0" algn="just">
              <a:lnSpc>
                <a:spcPct val="115000"/>
              </a:lnSpc>
              <a:spcBef>
                <a:spcPts val="1000"/>
              </a:spcBef>
              <a:spcAft>
                <a:spcPts val="0"/>
              </a:spcAft>
              <a:buClr>
                <a:schemeClr val="dk1"/>
              </a:buClr>
              <a:buSzPts val="1500"/>
              <a:buFont typeface="Calibri"/>
              <a:buChar char="●"/>
            </a:pPr>
            <a:r>
              <a:rPr b="1" lang="en-US" sz="1500">
                <a:solidFill>
                  <a:schemeClr val="dk1"/>
                </a:solidFill>
                <a:latin typeface="Calibri"/>
                <a:ea typeface="Calibri"/>
                <a:cs typeface="Calibri"/>
                <a:sym typeface="Calibri"/>
              </a:rPr>
              <a:t>Spotify Pie</a:t>
            </a:r>
            <a:r>
              <a:rPr b="1" baseline="30000" lang="en-US" sz="1500">
                <a:solidFill>
                  <a:schemeClr val="dk1"/>
                </a:solidFill>
                <a:latin typeface="Calibri"/>
                <a:ea typeface="Calibri"/>
                <a:cs typeface="Calibri"/>
                <a:sym typeface="Calibri"/>
              </a:rPr>
              <a:t>[7]</a:t>
            </a:r>
            <a:r>
              <a:rPr b="1" lang="en-US" sz="1500">
                <a:solidFill>
                  <a:schemeClr val="dk1"/>
                </a:solidFill>
                <a:latin typeface="Calibri"/>
                <a:ea typeface="Calibri"/>
                <a:cs typeface="Calibri"/>
                <a:sym typeface="Calibri"/>
              </a:rPr>
              <a:t>:</a:t>
            </a:r>
            <a:r>
              <a:rPr lang="en-US" sz="1500">
                <a:solidFill>
                  <a:schemeClr val="dk1"/>
                </a:solidFill>
                <a:latin typeface="Calibri"/>
                <a:ea typeface="Calibri"/>
                <a:cs typeface="Calibri"/>
                <a:sym typeface="Calibri"/>
              </a:rPr>
              <a:t> Visualizes genres in a pie chart format.</a:t>
            </a:r>
            <a:endParaRPr sz="1500">
              <a:solidFill>
                <a:schemeClr val="dk1"/>
              </a:solidFill>
              <a:latin typeface="Calibri"/>
              <a:ea typeface="Calibri"/>
              <a:cs typeface="Calibri"/>
              <a:sym typeface="Calibri"/>
            </a:endParaRPr>
          </a:p>
          <a:p>
            <a:pPr indent="-323850" lvl="1" marL="914400" rtl="0" algn="just">
              <a:lnSpc>
                <a:spcPct val="115000"/>
              </a:lnSpc>
              <a:spcBef>
                <a:spcPts val="0"/>
              </a:spcBef>
              <a:spcAft>
                <a:spcPts val="0"/>
              </a:spcAft>
              <a:buClr>
                <a:schemeClr val="dk1"/>
              </a:buClr>
              <a:buSzPts val="1500"/>
              <a:buFont typeface="Calibri"/>
              <a:buChar char="○"/>
            </a:pPr>
            <a:r>
              <a:rPr i="1" lang="en-US" sz="1500">
                <a:solidFill>
                  <a:schemeClr val="dk1"/>
                </a:solidFill>
                <a:latin typeface="Calibri"/>
                <a:ea typeface="Calibri"/>
                <a:cs typeface="Calibri"/>
                <a:sym typeface="Calibri"/>
              </a:rPr>
              <a:t>Critique:</a:t>
            </a:r>
            <a:r>
              <a:rPr lang="en-US" sz="1500">
                <a:solidFill>
                  <a:schemeClr val="dk1"/>
                </a:solidFill>
                <a:latin typeface="Calibri"/>
                <a:ea typeface="Calibri"/>
                <a:cs typeface="Calibri"/>
                <a:sym typeface="Calibri"/>
              </a:rPr>
              <a:t> The pie chart does not add up to 100% and is confusing; lacks interactivity and comparison options.</a:t>
            </a:r>
            <a:endParaRPr sz="1500">
              <a:solidFill>
                <a:schemeClr val="dk1"/>
              </a:solidFill>
              <a:latin typeface="Calibri"/>
              <a:ea typeface="Calibri"/>
              <a:cs typeface="Calibri"/>
              <a:sym typeface="Calibri"/>
            </a:endParaRPr>
          </a:p>
          <a:p>
            <a:pPr indent="-323850" lvl="0" marL="457200" rtl="0" algn="just">
              <a:lnSpc>
                <a:spcPct val="115000"/>
              </a:lnSpc>
              <a:spcBef>
                <a:spcPts val="1000"/>
              </a:spcBef>
              <a:spcAft>
                <a:spcPts val="0"/>
              </a:spcAft>
              <a:buClr>
                <a:schemeClr val="dk1"/>
              </a:buClr>
              <a:buSzPts val="1500"/>
              <a:buFont typeface="Calibri"/>
              <a:buChar char="●"/>
            </a:pPr>
            <a:r>
              <a:rPr b="1" lang="en-US" sz="1500">
                <a:solidFill>
                  <a:schemeClr val="dk1"/>
                </a:solidFill>
                <a:latin typeface="Calibri"/>
                <a:ea typeface="Calibri"/>
                <a:cs typeface="Calibri"/>
                <a:sym typeface="Calibri"/>
              </a:rPr>
              <a:t>Obscurify</a:t>
            </a:r>
            <a:r>
              <a:rPr b="1" baseline="30000" lang="en-US" sz="1500">
                <a:solidFill>
                  <a:schemeClr val="dk1"/>
                </a:solidFill>
                <a:latin typeface="Calibri"/>
                <a:ea typeface="Calibri"/>
                <a:cs typeface="Calibri"/>
                <a:sym typeface="Calibri"/>
              </a:rPr>
              <a:t>[8]</a:t>
            </a:r>
            <a:r>
              <a:rPr b="1" lang="en-US" sz="1500">
                <a:solidFill>
                  <a:schemeClr val="dk1"/>
                </a:solidFill>
                <a:latin typeface="Calibri"/>
                <a:ea typeface="Calibri"/>
                <a:cs typeface="Calibri"/>
                <a:sym typeface="Calibri"/>
              </a:rPr>
              <a:t>:</a:t>
            </a:r>
            <a:r>
              <a:rPr lang="en-US" sz="1500">
                <a:solidFill>
                  <a:schemeClr val="dk1"/>
                </a:solidFill>
                <a:latin typeface="Calibri"/>
                <a:ea typeface="Calibri"/>
                <a:cs typeface="Calibri"/>
                <a:sym typeface="Calibri"/>
              </a:rPr>
              <a:t> Focuses on the obscurity of users’ music taste relative to popular trends.</a:t>
            </a:r>
            <a:endParaRPr sz="1500">
              <a:solidFill>
                <a:schemeClr val="dk1"/>
              </a:solidFill>
              <a:latin typeface="Calibri"/>
              <a:ea typeface="Calibri"/>
              <a:cs typeface="Calibri"/>
              <a:sym typeface="Calibri"/>
            </a:endParaRPr>
          </a:p>
          <a:p>
            <a:pPr indent="-323850" lvl="1" marL="914400" rtl="0" algn="just">
              <a:lnSpc>
                <a:spcPct val="115000"/>
              </a:lnSpc>
              <a:spcBef>
                <a:spcPts val="0"/>
              </a:spcBef>
              <a:spcAft>
                <a:spcPts val="0"/>
              </a:spcAft>
              <a:buClr>
                <a:schemeClr val="dk1"/>
              </a:buClr>
              <a:buSzPts val="1500"/>
              <a:buFont typeface="Calibri"/>
              <a:buChar char="○"/>
            </a:pPr>
            <a:r>
              <a:rPr i="1" lang="en-US" sz="1500">
                <a:solidFill>
                  <a:schemeClr val="dk1"/>
                </a:solidFill>
                <a:latin typeface="Calibri"/>
                <a:ea typeface="Calibri"/>
                <a:cs typeface="Calibri"/>
                <a:sym typeface="Calibri"/>
              </a:rPr>
              <a:t>Critique:</a:t>
            </a:r>
            <a:r>
              <a:rPr lang="en-US" sz="1500">
                <a:solidFill>
                  <a:schemeClr val="dk1"/>
                </a:solidFill>
                <a:latin typeface="Calibri"/>
                <a:ea typeface="Calibri"/>
                <a:cs typeface="Calibri"/>
                <a:sym typeface="Calibri"/>
              </a:rPr>
              <a:t> Useful but text-heavy; lacks visual insights and comparisons across multiple playlists.</a:t>
            </a:r>
            <a:endParaRPr sz="1500">
              <a:solidFill>
                <a:schemeClr val="dk1"/>
              </a:solidFill>
              <a:latin typeface="Calibri"/>
              <a:ea typeface="Calibri"/>
              <a:cs typeface="Calibri"/>
              <a:sym typeface="Calibri"/>
            </a:endParaRPr>
          </a:p>
          <a:p>
            <a:pPr indent="-323850" lvl="0" marL="457200" rtl="0" algn="just">
              <a:lnSpc>
                <a:spcPct val="115000"/>
              </a:lnSpc>
              <a:spcBef>
                <a:spcPts val="1000"/>
              </a:spcBef>
              <a:spcAft>
                <a:spcPts val="0"/>
              </a:spcAft>
              <a:buClr>
                <a:schemeClr val="dk1"/>
              </a:buClr>
              <a:buSzPts val="1500"/>
              <a:buFont typeface="Calibri"/>
              <a:buChar char="●"/>
            </a:pPr>
            <a:r>
              <a:rPr b="1" lang="en-US" sz="1500">
                <a:solidFill>
                  <a:schemeClr val="dk1"/>
                </a:solidFill>
                <a:latin typeface="Calibri"/>
                <a:ea typeface="Calibri"/>
                <a:cs typeface="Calibri"/>
                <a:sym typeface="Calibri"/>
              </a:rPr>
              <a:t>Musictaste.space</a:t>
            </a:r>
            <a:r>
              <a:rPr b="1" baseline="30000" lang="en-US" sz="1500">
                <a:solidFill>
                  <a:schemeClr val="dk1"/>
                </a:solidFill>
                <a:latin typeface="Calibri"/>
                <a:ea typeface="Calibri"/>
                <a:cs typeface="Calibri"/>
                <a:sym typeface="Calibri"/>
              </a:rPr>
              <a:t>[9]</a:t>
            </a:r>
            <a:r>
              <a:rPr b="1" lang="en-US" sz="1500">
                <a:solidFill>
                  <a:schemeClr val="dk1"/>
                </a:solidFill>
                <a:latin typeface="Calibri"/>
                <a:ea typeface="Calibri"/>
                <a:cs typeface="Calibri"/>
                <a:sym typeface="Calibri"/>
              </a:rPr>
              <a:t>:</a:t>
            </a:r>
            <a:r>
              <a:rPr lang="en-US" sz="1500">
                <a:solidFill>
                  <a:schemeClr val="dk1"/>
                </a:solidFill>
                <a:latin typeface="Calibri"/>
                <a:ea typeface="Calibri"/>
                <a:cs typeface="Calibri"/>
                <a:sym typeface="Calibri"/>
              </a:rPr>
              <a:t> Offers playlist comparisons and some shared recommendations.</a:t>
            </a:r>
            <a:endParaRPr sz="1500">
              <a:solidFill>
                <a:schemeClr val="dk1"/>
              </a:solidFill>
              <a:latin typeface="Calibri"/>
              <a:ea typeface="Calibri"/>
              <a:cs typeface="Calibri"/>
              <a:sym typeface="Calibri"/>
            </a:endParaRPr>
          </a:p>
          <a:p>
            <a:pPr indent="-323850" lvl="1" marL="914400" rtl="0" algn="just">
              <a:lnSpc>
                <a:spcPct val="115000"/>
              </a:lnSpc>
              <a:spcBef>
                <a:spcPts val="0"/>
              </a:spcBef>
              <a:spcAft>
                <a:spcPts val="0"/>
              </a:spcAft>
              <a:buClr>
                <a:schemeClr val="dk1"/>
              </a:buClr>
              <a:buSzPts val="1500"/>
              <a:buFont typeface="Calibri"/>
              <a:buChar char="○"/>
            </a:pPr>
            <a:r>
              <a:rPr i="1" lang="en-US" sz="1500">
                <a:solidFill>
                  <a:schemeClr val="dk1"/>
                </a:solidFill>
                <a:latin typeface="Calibri"/>
                <a:ea typeface="Calibri"/>
                <a:cs typeface="Calibri"/>
                <a:sym typeface="Calibri"/>
              </a:rPr>
              <a:t>Critique:</a:t>
            </a:r>
            <a:r>
              <a:rPr lang="en-US" sz="1500">
                <a:solidFill>
                  <a:schemeClr val="dk1"/>
                </a:solidFill>
                <a:latin typeface="Calibri"/>
                <a:ea typeface="Calibri"/>
                <a:cs typeface="Calibri"/>
                <a:sym typeface="Calibri"/>
              </a:rPr>
              <a:t> Lacks detailed visualizations, especially for exploring new trends or deeper insights.</a:t>
            </a:r>
            <a:endParaRPr sz="1500">
              <a:solidFill>
                <a:schemeClr val="dk1"/>
              </a:solidFill>
              <a:latin typeface="Calibri"/>
              <a:ea typeface="Calibri"/>
              <a:cs typeface="Calibri"/>
              <a:sym typeface="Calibri"/>
            </a:endParaRPr>
          </a:p>
          <a:p>
            <a:pPr indent="0" lvl="0" marL="0" rtl="0" algn="just">
              <a:lnSpc>
                <a:spcPct val="115000"/>
              </a:lnSpc>
              <a:spcBef>
                <a:spcPts val="1200"/>
              </a:spcBef>
              <a:spcAft>
                <a:spcPts val="0"/>
              </a:spcAft>
              <a:buNone/>
            </a:pPr>
            <a:r>
              <a:rPr b="1" lang="en-US" sz="1500">
                <a:solidFill>
                  <a:schemeClr val="dk1"/>
                </a:solidFill>
                <a:latin typeface="Calibri"/>
                <a:ea typeface="Calibri"/>
                <a:cs typeface="Calibri"/>
                <a:sym typeface="Calibri"/>
              </a:rPr>
              <a:t>Current tools provide basic insights but lack interactive visual comparisons and comprehensive recommendations. Our project focuses on creating meaningful, easy-to-understand visualizations that enhance user experience by using visual traits to drive deeper insights and personalized recommendations.</a:t>
            </a:r>
            <a:endParaRPr b="1" sz="1500">
              <a:solidFill>
                <a:schemeClr val="dk1"/>
              </a:solidFill>
              <a:latin typeface="Calibri"/>
              <a:ea typeface="Calibri"/>
              <a:cs typeface="Calibri"/>
              <a:sym typeface="Calibri"/>
            </a:endParaRPr>
          </a:p>
          <a:p>
            <a:pPr indent="0" lvl="0" marL="0" rtl="0" algn="just">
              <a:lnSpc>
                <a:spcPct val="100000"/>
              </a:lnSpc>
              <a:spcBef>
                <a:spcPts val="1200"/>
              </a:spcBef>
              <a:spcAft>
                <a:spcPts val="0"/>
              </a:spcAft>
              <a:buSzPts val="1800"/>
              <a:buNone/>
            </a:pPr>
            <a:r>
              <a:t/>
            </a:r>
            <a:endParaRPr sz="1400">
              <a:solidFill>
                <a:schemeClr val="dk1"/>
              </a:solidFill>
              <a:latin typeface="Calibri"/>
              <a:ea typeface="Calibri"/>
              <a:cs typeface="Calibri"/>
              <a:sym typeface="Calibri"/>
            </a:endParaRPr>
          </a:p>
        </p:txBody>
      </p:sp>
      <p:sp>
        <p:nvSpPr>
          <p:cNvPr id="129" name="Google Shape;129;p1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US">
                <a:solidFill>
                  <a:schemeClr val="lt1"/>
                </a:solidFill>
              </a:rPr>
              <a:t>‹#›</a:t>
            </a:fld>
            <a:endParaRPr>
              <a:solidFill>
                <a:schemeClr val="lt1"/>
              </a:solidFill>
            </a:endParaRPr>
          </a:p>
        </p:txBody>
      </p:sp>
      <p:sp>
        <p:nvSpPr>
          <p:cNvPr id="130" name="Google Shape;130;p15"/>
          <p:cNvSpPr txBox="1"/>
          <p:nvPr>
            <p:ph type="ctrTitle"/>
          </p:nvPr>
        </p:nvSpPr>
        <p:spPr>
          <a:xfrm>
            <a:off x="569844" y="-7"/>
            <a:ext cx="8004300" cy="699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Century Gothic"/>
              <a:buNone/>
            </a:pPr>
            <a:r>
              <a:rPr lang="en-US" sz="2600">
                <a:solidFill>
                  <a:schemeClr val="dk1"/>
                </a:solidFill>
                <a:latin typeface="Calibri"/>
                <a:ea typeface="Calibri"/>
                <a:cs typeface="Calibri"/>
                <a:sym typeface="Calibri"/>
              </a:rPr>
              <a:t>EXISTING VISUALIZATIONS AND CRITIQUES</a:t>
            </a:r>
            <a:endParaRPr sz="26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6"/>
          <p:cNvSpPr txBox="1"/>
          <p:nvPr>
            <p:ph idx="2" type="body"/>
          </p:nvPr>
        </p:nvSpPr>
        <p:spPr>
          <a:xfrm>
            <a:off x="0" y="568225"/>
            <a:ext cx="9144000" cy="4357200"/>
          </a:xfrm>
          <a:prstGeom prst="rect">
            <a:avLst/>
          </a:prstGeom>
          <a:noFill/>
          <a:ln>
            <a:noFill/>
          </a:ln>
        </p:spPr>
        <p:txBody>
          <a:bodyPr anchorCtr="0" anchor="t" bIns="45700" lIns="91425" spcFirstLastPara="1" rIns="91425" wrap="square" tIns="45700">
            <a:noAutofit/>
          </a:bodyPr>
          <a:lstStyle/>
          <a:p>
            <a:pPr indent="-317500" lvl="0" marL="457200" rtl="0" algn="just">
              <a:lnSpc>
                <a:spcPct val="115000"/>
              </a:lnSpc>
              <a:spcBef>
                <a:spcPts val="1200"/>
              </a:spcBef>
              <a:spcAft>
                <a:spcPts val="0"/>
              </a:spcAft>
              <a:buClr>
                <a:schemeClr val="dk1"/>
              </a:buClr>
              <a:buSzPts val="1400"/>
              <a:buFont typeface="Calibri"/>
              <a:buChar char="●"/>
            </a:pPr>
            <a:r>
              <a:rPr b="1" lang="en-US" sz="1400">
                <a:solidFill>
                  <a:schemeClr val="dk1"/>
                </a:solidFill>
                <a:latin typeface="Calibri"/>
                <a:ea typeface="Calibri"/>
                <a:cs typeface="Calibri"/>
                <a:sym typeface="Calibri"/>
              </a:rPr>
              <a:t>Data Source:</a:t>
            </a:r>
            <a:r>
              <a:rPr lang="en-US" sz="1400">
                <a:solidFill>
                  <a:schemeClr val="dk1"/>
                </a:solidFill>
                <a:latin typeface="Calibri"/>
                <a:ea typeface="Calibri"/>
                <a:cs typeface="Calibri"/>
                <a:sym typeface="Calibri"/>
              </a:rPr>
              <a:t> Spotify API provides access to detailed song and artist information.</a:t>
            </a:r>
            <a:endParaRPr sz="1400">
              <a:solidFill>
                <a:schemeClr val="dk1"/>
              </a:solidFill>
              <a:latin typeface="Calibri"/>
              <a:ea typeface="Calibri"/>
              <a:cs typeface="Calibri"/>
              <a:sym typeface="Calibri"/>
            </a:endParaRPr>
          </a:p>
          <a:p>
            <a:pPr indent="-317500" lvl="1" marL="914400" rtl="0" algn="just">
              <a:lnSpc>
                <a:spcPct val="115000"/>
              </a:lnSpc>
              <a:spcBef>
                <a:spcPts val="0"/>
              </a:spcBef>
              <a:spcAft>
                <a:spcPts val="0"/>
              </a:spcAft>
              <a:buClr>
                <a:schemeClr val="dk1"/>
              </a:buClr>
              <a:buSzPts val="1400"/>
              <a:buFont typeface="Calibri"/>
              <a:buChar char="○"/>
            </a:pPr>
            <a:r>
              <a:rPr b="1" lang="en-US" sz="1400">
                <a:solidFill>
                  <a:schemeClr val="dk1"/>
                </a:solidFill>
                <a:latin typeface="Calibri"/>
                <a:ea typeface="Calibri"/>
                <a:cs typeface="Calibri"/>
                <a:sym typeface="Calibri"/>
              </a:rPr>
              <a:t>Data Collection:</a:t>
            </a:r>
            <a:r>
              <a:rPr lang="en-US" sz="1400">
                <a:solidFill>
                  <a:schemeClr val="dk1"/>
                </a:solidFill>
                <a:latin typeface="Calibri"/>
                <a:ea typeface="Calibri"/>
                <a:cs typeface="Calibri"/>
                <a:sym typeface="Calibri"/>
              </a:rPr>
              <a:t> Using API calls, we have extracted </a:t>
            </a:r>
            <a:r>
              <a:rPr lang="en-US" sz="1400">
                <a:solidFill>
                  <a:schemeClr val="dk1"/>
                </a:solidFill>
                <a:latin typeface="Calibri"/>
                <a:ea typeface="Calibri"/>
                <a:cs typeface="Calibri"/>
                <a:sym typeface="Calibri"/>
              </a:rPr>
              <a:t>different</a:t>
            </a:r>
            <a:r>
              <a:rPr lang="en-US" sz="1400">
                <a:solidFill>
                  <a:schemeClr val="dk1"/>
                </a:solidFill>
                <a:latin typeface="Calibri"/>
                <a:ea typeface="Calibri"/>
                <a:cs typeface="Calibri"/>
                <a:sym typeface="Calibri"/>
              </a:rPr>
              <a:t> playlists, artists, track details, and song attributes like tempo, energy, danceability, and genre.</a:t>
            </a:r>
            <a:endParaRPr sz="1400">
              <a:solidFill>
                <a:schemeClr val="dk1"/>
              </a:solidFill>
              <a:latin typeface="Calibri"/>
              <a:ea typeface="Calibri"/>
              <a:cs typeface="Calibri"/>
              <a:sym typeface="Calibri"/>
            </a:endParaRPr>
          </a:p>
          <a:p>
            <a:pPr indent="-317500" lvl="0" marL="457200" rtl="0" algn="just">
              <a:lnSpc>
                <a:spcPct val="115000"/>
              </a:lnSpc>
              <a:spcBef>
                <a:spcPts val="1000"/>
              </a:spcBef>
              <a:spcAft>
                <a:spcPts val="0"/>
              </a:spcAft>
              <a:buClr>
                <a:schemeClr val="dk1"/>
              </a:buClr>
              <a:buSzPts val="1400"/>
              <a:buFont typeface="Calibri"/>
              <a:buChar char="●"/>
            </a:pPr>
            <a:r>
              <a:rPr lang="en-US" sz="1400">
                <a:solidFill>
                  <a:schemeClr val="dk1"/>
                </a:solidFill>
                <a:latin typeface="Calibri"/>
                <a:ea typeface="Calibri"/>
                <a:cs typeface="Calibri"/>
                <a:sym typeface="Calibri"/>
              </a:rPr>
              <a:t>Data is tabular with mixed column data types.</a:t>
            </a:r>
            <a:endParaRPr sz="1400">
              <a:solidFill>
                <a:schemeClr val="dk1"/>
              </a:solidFill>
              <a:latin typeface="Calibri"/>
              <a:ea typeface="Calibri"/>
              <a:cs typeface="Calibri"/>
              <a:sym typeface="Calibri"/>
            </a:endParaRPr>
          </a:p>
          <a:p>
            <a:pPr indent="-317500" lvl="0" marL="457200" rtl="0" algn="just">
              <a:lnSpc>
                <a:spcPct val="115000"/>
              </a:lnSpc>
              <a:spcBef>
                <a:spcPts val="1000"/>
              </a:spcBef>
              <a:spcAft>
                <a:spcPts val="0"/>
              </a:spcAft>
              <a:buClr>
                <a:schemeClr val="dk1"/>
              </a:buClr>
              <a:buSzPts val="1400"/>
              <a:buFont typeface="Calibri"/>
              <a:buChar char="●"/>
            </a:pPr>
            <a:r>
              <a:rPr b="1" lang="en-US" sz="1400">
                <a:solidFill>
                  <a:schemeClr val="dk1"/>
                </a:solidFill>
                <a:latin typeface="Calibri"/>
                <a:ea typeface="Calibri"/>
                <a:cs typeface="Calibri"/>
                <a:sym typeface="Calibri"/>
              </a:rPr>
              <a:t>Data Cleaning and Processing: </a:t>
            </a:r>
            <a:r>
              <a:rPr lang="en-US" sz="1400">
                <a:solidFill>
                  <a:schemeClr val="dk1"/>
                </a:solidFill>
                <a:latin typeface="Calibri"/>
                <a:ea typeface="Calibri"/>
                <a:cs typeface="Calibri"/>
                <a:sym typeface="Calibri"/>
              </a:rPr>
              <a:t>We have cleaned the data to ensure consistency and completeness. Missing values had been handled, and data had been transformed for easy analysis.</a:t>
            </a:r>
            <a:endParaRPr sz="1400">
              <a:solidFill>
                <a:schemeClr val="dk1"/>
              </a:solidFill>
              <a:latin typeface="Calibri"/>
              <a:ea typeface="Calibri"/>
              <a:cs typeface="Calibri"/>
              <a:sym typeface="Calibri"/>
            </a:endParaRPr>
          </a:p>
          <a:p>
            <a:pPr indent="0" lvl="0" marL="0" rtl="0" algn="l">
              <a:lnSpc>
                <a:spcPct val="115000"/>
              </a:lnSpc>
              <a:spcBef>
                <a:spcPts val="1400"/>
              </a:spcBef>
              <a:spcAft>
                <a:spcPts val="0"/>
              </a:spcAft>
              <a:buNone/>
            </a:pPr>
            <a:r>
              <a:rPr b="1" lang="en-US" sz="1400">
                <a:solidFill>
                  <a:schemeClr val="dk1"/>
                </a:solidFill>
                <a:latin typeface="Calibri"/>
                <a:ea typeface="Calibri"/>
                <a:cs typeface="Calibri"/>
                <a:sym typeface="Calibri"/>
              </a:rPr>
              <a:t>Why is the Dataset Adequate?</a:t>
            </a:r>
            <a:endParaRPr b="1" sz="1400">
              <a:solidFill>
                <a:schemeClr val="dk1"/>
              </a:solidFill>
              <a:latin typeface="Calibri"/>
              <a:ea typeface="Calibri"/>
              <a:cs typeface="Calibri"/>
              <a:sym typeface="Calibri"/>
            </a:endParaRPr>
          </a:p>
          <a:p>
            <a:pPr indent="-317500" lvl="0" marL="457200" rtl="0" algn="l">
              <a:lnSpc>
                <a:spcPct val="115000"/>
              </a:lnSpc>
              <a:spcBef>
                <a:spcPts val="1200"/>
              </a:spcBef>
              <a:spcAft>
                <a:spcPts val="0"/>
              </a:spcAft>
              <a:buClr>
                <a:schemeClr val="dk1"/>
              </a:buClr>
              <a:buSzPts val="1400"/>
              <a:buChar char="●"/>
            </a:pPr>
            <a:r>
              <a:rPr b="1" lang="en-US" sz="1400">
                <a:solidFill>
                  <a:schemeClr val="dk1"/>
                </a:solidFill>
                <a:latin typeface="Calibri"/>
                <a:ea typeface="Calibri"/>
                <a:cs typeface="Calibri"/>
                <a:sym typeface="Calibri"/>
              </a:rPr>
              <a:t>Comprehensive Features:</a:t>
            </a:r>
            <a:r>
              <a:rPr lang="en-US" sz="1400">
                <a:solidFill>
                  <a:schemeClr val="dk1"/>
                </a:solidFill>
                <a:latin typeface="Calibri"/>
                <a:ea typeface="Calibri"/>
                <a:cs typeface="Calibri"/>
                <a:sym typeface="Calibri"/>
              </a:rPr>
              <a:t> The dataset provides key musical attributes (e.g., energy, popularity), ideal for comparing playlists visually.</a:t>
            </a:r>
            <a:endParaRPr sz="1400">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Char char="●"/>
            </a:pPr>
            <a:r>
              <a:rPr b="1" lang="en-US" sz="1400">
                <a:solidFill>
                  <a:schemeClr val="dk1"/>
                </a:solidFill>
                <a:latin typeface="Calibri"/>
                <a:ea typeface="Calibri"/>
                <a:cs typeface="Calibri"/>
                <a:sym typeface="Calibri"/>
              </a:rPr>
              <a:t>Diverse Data:</a:t>
            </a:r>
            <a:r>
              <a:rPr lang="en-US" sz="1400">
                <a:solidFill>
                  <a:schemeClr val="dk1"/>
                </a:solidFill>
                <a:latin typeface="Calibri"/>
                <a:ea typeface="Calibri"/>
                <a:cs typeface="Calibri"/>
                <a:sym typeface="Calibri"/>
              </a:rPr>
              <a:t> Includes a wide range of genres and artists, enabling cross-genre and cross-artist analysis.</a:t>
            </a:r>
            <a:endParaRPr sz="1400">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Char char="●"/>
            </a:pPr>
            <a:r>
              <a:rPr b="1" lang="en-US" sz="1400">
                <a:solidFill>
                  <a:schemeClr val="dk1"/>
                </a:solidFill>
                <a:latin typeface="Calibri"/>
                <a:ea typeface="Calibri"/>
                <a:cs typeface="Calibri"/>
                <a:sym typeface="Calibri"/>
              </a:rPr>
              <a:t>Track Popularity:</a:t>
            </a:r>
            <a:r>
              <a:rPr lang="en-US" sz="1400">
                <a:solidFill>
                  <a:schemeClr val="dk1"/>
                </a:solidFill>
                <a:latin typeface="Calibri"/>
                <a:ea typeface="Calibri"/>
                <a:cs typeface="Calibri"/>
                <a:sym typeface="Calibri"/>
              </a:rPr>
              <a:t> By incorporating popularity scores, the dataset allows personalized recommendations based on user preferences and trends.</a:t>
            </a:r>
            <a:endParaRPr sz="1400">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Char char="●"/>
            </a:pPr>
            <a:r>
              <a:rPr b="1" lang="en-US" sz="1400">
                <a:solidFill>
                  <a:schemeClr val="dk1"/>
                </a:solidFill>
                <a:latin typeface="Calibri"/>
                <a:ea typeface="Calibri"/>
                <a:cs typeface="Calibri"/>
                <a:sym typeface="Calibri"/>
              </a:rPr>
              <a:t>Structured for Visualizations:</a:t>
            </a:r>
            <a:r>
              <a:rPr lang="en-US" sz="1400">
                <a:solidFill>
                  <a:schemeClr val="dk1"/>
                </a:solidFill>
                <a:latin typeface="Calibri"/>
                <a:ea typeface="Calibri"/>
                <a:cs typeface="Calibri"/>
                <a:sym typeface="Calibri"/>
              </a:rPr>
              <a:t> Rich and well-organized data supports insightful visualizations of playlist similarities, differences, and recommendations.</a:t>
            </a:r>
            <a:endParaRPr sz="1400">
              <a:solidFill>
                <a:schemeClr val="dk1"/>
              </a:solidFill>
              <a:latin typeface="Calibri"/>
              <a:ea typeface="Calibri"/>
              <a:cs typeface="Calibri"/>
              <a:sym typeface="Calibri"/>
            </a:endParaRPr>
          </a:p>
          <a:p>
            <a:pPr indent="0" lvl="0" marL="0" rtl="0" algn="just">
              <a:lnSpc>
                <a:spcPct val="115000"/>
              </a:lnSpc>
              <a:spcBef>
                <a:spcPts val="1200"/>
              </a:spcBef>
              <a:spcAft>
                <a:spcPts val="0"/>
              </a:spcAft>
              <a:buNone/>
            </a:pPr>
            <a:r>
              <a:t/>
            </a:r>
            <a:endParaRPr sz="1400">
              <a:solidFill>
                <a:schemeClr val="dk1"/>
              </a:solidFill>
              <a:latin typeface="Calibri"/>
              <a:ea typeface="Calibri"/>
              <a:cs typeface="Calibri"/>
              <a:sym typeface="Calibri"/>
            </a:endParaRPr>
          </a:p>
          <a:p>
            <a:pPr indent="0" lvl="0" marL="914400" rtl="0" algn="just">
              <a:lnSpc>
                <a:spcPct val="115000"/>
              </a:lnSpc>
              <a:spcBef>
                <a:spcPts val="1200"/>
              </a:spcBef>
              <a:spcAft>
                <a:spcPts val="0"/>
              </a:spcAft>
              <a:buNone/>
            </a:pPr>
            <a:r>
              <a:t/>
            </a:r>
            <a:endParaRPr sz="1400">
              <a:solidFill>
                <a:schemeClr val="dk1"/>
              </a:solidFill>
              <a:latin typeface="Calibri"/>
              <a:ea typeface="Calibri"/>
              <a:cs typeface="Calibri"/>
              <a:sym typeface="Calibri"/>
            </a:endParaRPr>
          </a:p>
          <a:p>
            <a:pPr indent="0" lvl="0" marL="0" rtl="0" algn="just">
              <a:lnSpc>
                <a:spcPct val="115000"/>
              </a:lnSpc>
              <a:spcBef>
                <a:spcPts val="1200"/>
              </a:spcBef>
              <a:spcAft>
                <a:spcPts val="0"/>
              </a:spcAft>
              <a:buNone/>
            </a:pPr>
            <a:r>
              <a:t/>
            </a:r>
            <a:endParaRPr sz="1400">
              <a:solidFill>
                <a:schemeClr val="dk1"/>
              </a:solidFill>
              <a:latin typeface="Calibri"/>
              <a:ea typeface="Calibri"/>
              <a:cs typeface="Calibri"/>
              <a:sym typeface="Calibri"/>
            </a:endParaRPr>
          </a:p>
          <a:p>
            <a:pPr indent="0" lvl="0" marL="457200" rtl="0" algn="just">
              <a:lnSpc>
                <a:spcPct val="115000"/>
              </a:lnSpc>
              <a:spcBef>
                <a:spcPts val="1200"/>
              </a:spcBef>
              <a:spcAft>
                <a:spcPts val="0"/>
              </a:spcAft>
              <a:buNone/>
            </a:pPr>
            <a:r>
              <a:t/>
            </a:r>
            <a:endParaRPr sz="1400">
              <a:solidFill>
                <a:schemeClr val="dk1"/>
              </a:solidFill>
              <a:latin typeface="Calibri"/>
              <a:ea typeface="Calibri"/>
              <a:cs typeface="Calibri"/>
              <a:sym typeface="Calibri"/>
            </a:endParaRPr>
          </a:p>
          <a:p>
            <a:pPr indent="0" lvl="0" marL="0" rtl="0" algn="just">
              <a:lnSpc>
                <a:spcPct val="115000"/>
              </a:lnSpc>
              <a:spcBef>
                <a:spcPts val="1200"/>
              </a:spcBef>
              <a:spcAft>
                <a:spcPts val="0"/>
              </a:spcAft>
              <a:buSzPts val="1100"/>
              <a:buNone/>
            </a:pPr>
            <a:r>
              <a:t/>
            </a:r>
            <a:endParaRPr b="1" sz="1400">
              <a:solidFill>
                <a:schemeClr val="dk1"/>
              </a:solidFill>
              <a:latin typeface="Calibri"/>
              <a:ea typeface="Calibri"/>
              <a:cs typeface="Calibri"/>
              <a:sym typeface="Calibri"/>
            </a:endParaRPr>
          </a:p>
          <a:p>
            <a:pPr indent="0" lvl="0" marL="0" rtl="0" algn="just">
              <a:lnSpc>
                <a:spcPct val="100000"/>
              </a:lnSpc>
              <a:spcBef>
                <a:spcPts val="0"/>
              </a:spcBef>
              <a:spcAft>
                <a:spcPts val="0"/>
              </a:spcAft>
              <a:buSzPts val="1800"/>
              <a:buNone/>
            </a:pPr>
            <a:r>
              <a:t/>
            </a:r>
            <a:endParaRPr sz="1400">
              <a:solidFill>
                <a:srgbClr val="0D0D0D"/>
              </a:solidFill>
              <a:latin typeface="Calibri"/>
              <a:ea typeface="Calibri"/>
              <a:cs typeface="Calibri"/>
              <a:sym typeface="Calibri"/>
            </a:endParaRPr>
          </a:p>
        </p:txBody>
      </p:sp>
      <p:sp>
        <p:nvSpPr>
          <p:cNvPr id="136" name="Google Shape;136;p1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US">
                <a:solidFill>
                  <a:schemeClr val="lt1"/>
                </a:solidFill>
              </a:rPr>
              <a:t>‹#›</a:t>
            </a:fld>
            <a:endParaRPr>
              <a:solidFill>
                <a:schemeClr val="lt1"/>
              </a:solidFill>
            </a:endParaRPr>
          </a:p>
        </p:txBody>
      </p:sp>
      <p:sp>
        <p:nvSpPr>
          <p:cNvPr id="137" name="Google Shape;137;p16"/>
          <p:cNvSpPr txBox="1"/>
          <p:nvPr>
            <p:ph type="ctrTitle"/>
          </p:nvPr>
        </p:nvSpPr>
        <p:spPr>
          <a:xfrm>
            <a:off x="569844" y="-72657"/>
            <a:ext cx="8004300" cy="699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Century Gothic"/>
              <a:buNone/>
            </a:pPr>
            <a:r>
              <a:rPr lang="en-US" sz="2600">
                <a:solidFill>
                  <a:schemeClr val="dk1"/>
                </a:solidFill>
                <a:latin typeface="Calibri"/>
                <a:ea typeface="Calibri"/>
                <a:cs typeface="Calibri"/>
                <a:sym typeface="Calibri"/>
              </a:rPr>
              <a:t>DATASET OVERVIEW</a:t>
            </a:r>
            <a:endParaRPr sz="26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300"/>
              <a:buNone/>
            </a:pPr>
            <a:fld id="{00000000-1234-1234-1234-123412341234}" type="slidenum">
              <a:rPr lang="en-US">
                <a:solidFill>
                  <a:schemeClr val="lt1"/>
                </a:solidFill>
              </a:rPr>
              <a:t>‹#›</a:t>
            </a:fld>
            <a:endParaRPr>
              <a:solidFill>
                <a:schemeClr val="lt1"/>
              </a:solidFill>
            </a:endParaRPr>
          </a:p>
        </p:txBody>
      </p:sp>
      <p:pic>
        <p:nvPicPr>
          <p:cNvPr id="143" name="Google Shape;143;p17"/>
          <p:cNvPicPr preferRelativeResize="0"/>
          <p:nvPr/>
        </p:nvPicPr>
        <p:blipFill>
          <a:blip r:embed="rId3">
            <a:alphaModFix/>
          </a:blip>
          <a:stretch>
            <a:fillRect/>
          </a:stretch>
        </p:blipFill>
        <p:spPr>
          <a:xfrm>
            <a:off x="2947298" y="630875"/>
            <a:ext cx="5914599" cy="3881725"/>
          </a:xfrm>
          <a:prstGeom prst="rect">
            <a:avLst/>
          </a:prstGeom>
          <a:noFill/>
          <a:ln>
            <a:noFill/>
          </a:ln>
        </p:spPr>
      </p:pic>
      <p:pic>
        <p:nvPicPr>
          <p:cNvPr id="144" name="Google Shape;144;p17"/>
          <p:cNvPicPr preferRelativeResize="0"/>
          <p:nvPr/>
        </p:nvPicPr>
        <p:blipFill>
          <a:blip r:embed="rId4">
            <a:alphaModFix/>
          </a:blip>
          <a:stretch>
            <a:fillRect/>
          </a:stretch>
        </p:blipFill>
        <p:spPr>
          <a:xfrm>
            <a:off x="283175" y="1097650"/>
            <a:ext cx="2337375" cy="2337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8"/>
          <p:cNvSpPr txBox="1"/>
          <p:nvPr>
            <p:ph type="ctrTitle"/>
          </p:nvPr>
        </p:nvSpPr>
        <p:spPr>
          <a:xfrm>
            <a:off x="4082825" y="566625"/>
            <a:ext cx="4111800" cy="1235100"/>
          </a:xfrm>
          <a:prstGeom prst="rect">
            <a:avLst/>
          </a:prstGeom>
        </p:spPr>
        <p:txBody>
          <a:bodyPr anchorCtr="0" anchor="ctr" bIns="45700" lIns="91425" spcFirstLastPara="1" rIns="91425" wrap="square" tIns="45700">
            <a:noAutofit/>
          </a:bodyPr>
          <a:lstStyle/>
          <a:p>
            <a:pPr indent="0" lvl="0" marL="0" rtl="0" algn="ctr">
              <a:lnSpc>
                <a:spcPct val="115000"/>
              </a:lnSpc>
              <a:spcBef>
                <a:spcPts val="1200"/>
              </a:spcBef>
              <a:spcAft>
                <a:spcPts val="0"/>
              </a:spcAft>
              <a:buClr>
                <a:schemeClr val="dk1"/>
              </a:buClr>
              <a:buSzPts val="1100"/>
              <a:buFont typeface="Arial"/>
              <a:buNone/>
            </a:pPr>
            <a:r>
              <a:rPr lang="en-US" sz="2600">
                <a:solidFill>
                  <a:schemeClr val="dk1"/>
                </a:solidFill>
                <a:latin typeface="Calibri"/>
                <a:ea typeface="Calibri"/>
                <a:cs typeface="Calibri"/>
                <a:sym typeface="Calibri"/>
              </a:rPr>
              <a:t>PROPOSED VISUALIZATIONS AND METHODS</a:t>
            </a:r>
            <a:endParaRPr sz="2600">
              <a:solidFill>
                <a:schemeClr val="dk1"/>
              </a:solidFill>
              <a:latin typeface="Calibri"/>
              <a:ea typeface="Calibri"/>
              <a:cs typeface="Calibri"/>
              <a:sym typeface="Calibri"/>
            </a:endParaRPr>
          </a:p>
          <a:p>
            <a:pPr indent="0" lvl="0" marL="0" rtl="0" algn="ctr">
              <a:spcBef>
                <a:spcPts val="1200"/>
              </a:spcBef>
              <a:spcAft>
                <a:spcPts val="0"/>
              </a:spcAft>
              <a:buClr>
                <a:schemeClr val="dk1"/>
              </a:buClr>
              <a:buSzPts val="990"/>
              <a:buFont typeface="Century Gothic"/>
              <a:buNone/>
            </a:pPr>
            <a:r>
              <a:t/>
            </a:r>
            <a:endParaRPr sz="2640">
              <a:solidFill>
                <a:schemeClr val="dk1"/>
              </a:solidFill>
              <a:latin typeface="Calibri"/>
              <a:ea typeface="Calibri"/>
              <a:cs typeface="Calibri"/>
              <a:sym typeface="Calibri"/>
            </a:endParaRPr>
          </a:p>
        </p:txBody>
      </p:sp>
      <p:sp>
        <p:nvSpPr>
          <p:cNvPr id="151" name="Google Shape;151;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300"/>
              <a:buFont typeface="Arial"/>
              <a:buNone/>
            </a:pPr>
            <a:fld id="{00000000-1234-1234-1234-123412341234}" type="slidenum">
              <a:rPr lang="en-US"/>
              <a:t>‹#›</a:t>
            </a:fld>
            <a:endParaRPr/>
          </a:p>
        </p:txBody>
      </p:sp>
      <p:pic>
        <p:nvPicPr>
          <p:cNvPr id="152" name="Google Shape;152;p18"/>
          <p:cNvPicPr preferRelativeResize="0"/>
          <p:nvPr/>
        </p:nvPicPr>
        <p:blipFill>
          <a:blip r:embed="rId3">
            <a:alphaModFix/>
          </a:blip>
          <a:stretch>
            <a:fillRect/>
          </a:stretch>
        </p:blipFill>
        <p:spPr>
          <a:xfrm>
            <a:off x="3754549" y="1558313"/>
            <a:ext cx="5149249" cy="2942426"/>
          </a:xfrm>
          <a:prstGeom prst="rect">
            <a:avLst/>
          </a:prstGeom>
          <a:noFill/>
          <a:ln>
            <a:noFill/>
          </a:ln>
        </p:spPr>
      </p:pic>
      <p:pic>
        <p:nvPicPr>
          <p:cNvPr id="153" name="Google Shape;153;p18"/>
          <p:cNvPicPr preferRelativeResize="0"/>
          <p:nvPr/>
        </p:nvPicPr>
        <p:blipFill>
          <a:blip r:embed="rId4">
            <a:alphaModFix/>
          </a:blip>
          <a:stretch>
            <a:fillRect/>
          </a:stretch>
        </p:blipFill>
        <p:spPr>
          <a:xfrm>
            <a:off x="186400" y="566625"/>
            <a:ext cx="3377101" cy="33771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i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